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F"/>
    <a:srgbClr val="183457"/>
    <a:srgbClr val="99FF99"/>
    <a:srgbClr val="7BC000"/>
    <a:srgbClr val="8BB0DD"/>
    <a:srgbClr val="D35E5B"/>
    <a:srgbClr val="6D9CD5"/>
    <a:srgbClr val="2C5D98"/>
    <a:srgbClr val="FFE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6" autoAdjust="0"/>
    <p:restoredTop sz="95149" autoAdjust="0"/>
  </p:normalViewPr>
  <p:slideViewPr>
    <p:cSldViewPr>
      <p:cViewPr>
        <p:scale>
          <a:sx n="33" d="100"/>
          <a:sy n="33" d="100"/>
        </p:scale>
        <p:origin x="485" y="-3149"/>
      </p:cViewPr>
      <p:guideLst>
        <p:guide orient="horz" pos="13824"/>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DB886-A5DF-4CE6-8F9F-C67A8C82D326}" type="datetimeFigureOut">
              <a:rPr lang="en-US" smtClean="0"/>
              <a:t>5/24/2019</a:t>
            </a:fld>
            <a:endParaRPr lang="en-US"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433F6-613F-4872-A378-DF3CB0ABFBC2}" type="slidenum">
              <a:rPr lang="en-US" smtClean="0"/>
              <a:t>‹#›</a:t>
            </a:fld>
            <a:endParaRPr lang="en-US" dirty="0"/>
          </a:p>
        </p:txBody>
      </p:sp>
    </p:spTree>
    <p:extLst>
      <p:ext uri="{BB962C8B-B14F-4D97-AF65-F5344CB8AC3E}">
        <p14:creationId xmlns:p14="http://schemas.microsoft.com/office/powerpoint/2010/main" val="1065483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F433F6-613F-4872-A378-DF3CB0ABFBC2}" type="slidenum">
              <a:rPr lang="en-US" smtClean="0"/>
              <a:t>1</a:t>
            </a:fld>
            <a:endParaRPr lang="en-US" dirty="0"/>
          </a:p>
        </p:txBody>
      </p:sp>
    </p:spTree>
    <p:extLst>
      <p:ext uri="{BB962C8B-B14F-4D97-AF65-F5344CB8AC3E}">
        <p14:creationId xmlns:p14="http://schemas.microsoft.com/office/powerpoint/2010/main" val="198644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13634723"/>
            <a:ext cx="27980640" cy="9408160"/>
          </a:xfrm>
        </p:spPr>
        <p:txBody>
          <a:bodyPr/>
          <a:lstStyle/>
          <a:p>
            <a:r>
              <a:rPr lang="en-US"/>
              <a:t>Click to edit Master title style</a:t>
            </a:r>
          </a:p>
        </p:txBody>
      </p:sp>
      <p:sp>
        <p:nvSpPr>
          <p:cNvPr id="3" name="Subtitle 2"/>
          <p:cNvSpPr>
            <a:spLocks noGrp="1"/>
          </p:cNvSpPr>
          <p:nvPr>
            <p:ph type="subTitle" idx="1"/>
          </p:nvPr>
        </p:nvSpPr>
        <p:spPr>
          <a:xfrm>
            <a:off x="4937760" y="24871680"/>
            <a:ext cx="23042880" cy="1121664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89B9D9D-28A2-4B5A-9067-BBA6331BE2FA}"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E6E04FA-E5A2-4F74-BE1E-AD57527A07B3}" type="slidenum">
              <a:rPr lang="en-US" smtClean="0"/>
              <a:t>‹#›</a:t>
            </a:fld>
            <a:endParaRPr lang="en-US" dirty="0"/>
          </a:p>
        </p:txBody>
      </p:sp>
    </p:spTree>
    <p:extLst>
      <p:ext uri="{BB962C8B-B14F-4D97-AF65-F5344CB8AC3E}">
        <p14:creationId xmlns:p14="http://schemas.microsoft.com/office/powerpoint/2010/main" val="163311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9B9D9D-28A2-4B5A-9067-BBA6331BE2FA}"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E6E04FA-E5A2-4F74-BE1E-AD57527A07B3}" type="slidenum">
              <a:rPr lang="en-US" smtClean="0"/>
              <a:t>‹#›</a:t>
            </a:fld>
            <a:endParaRPr lang="en-US" dirty="0"/>
          </a:p>
        </p:txBody>
      </p:sp>
    </p:spTree>
    <p:extLst>
      <p:ext uri="{BB962C8B-B14F-4D97-AF65-F5344CB8AC3E}">
        <p14:creationId xmlns:p14="http://schemas.microsoft.com/office/powerpoint/2010/main" val="2569070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11247123"/>
            <a:ext cx="26660477" cy="2396845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926459" y="11247123"/>
            <a:ext cx="79444213" cy="2396845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9B9D9D-28A2-4B5A-9067-BBA6331BE2FA}"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E6E04FA-E5A2-4F74-BE1E-AD57527A07B3}" type="slidenum">
              <a:rPr lang="en-US" smtClean="0"/>
              <a:t>‹#›</a:t>
            </a:fld>
            <a:endParaRPr lang="en-US" dirty="0"/>
          </a:p>
        </p:txBody>
      </p:sp>
    </p:spTree>
    <p:extLst>
      <p:ext uri="{BB962C8B-B14F-4D97-AF65-F5344CB8AC3E}">
        <p14:creationId xmlns:p14="http://schemas.microsoft.com/office/powerpoint/2010/main" val="199691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9B9D9D-28A2-4B5A-9067-BBA6331BE2FA}"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E6E04FA-E5A2-4F74-BE1E-AD57527A07B3}" type="slidenum">
              <a:rPr lang="en-US" smtClean="0"/>
              <a:t>‹#›</a:t>
            </a:fld>
            <a:endParaRPr lang="en-US" dirty="0"/>
          </a:p>
        </p:txBody>
      </p:sp>
    </p:spTree>
    <p:extLst>
      <p:ext uri="{BB962C8B-B14F-4D97-AF65-F5344CB8AC3E}">
        <p14:creationId xmlns:p14="http://schemas.microsoft.com/office/powerpoint/2010/main" val="235097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8204163"/>
            <a:ext cx="27980640" cy="871728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2600327" y="18602966"/>
            <a:ext cx="27980640" cy="9601197"/>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9B9D9D-28A2-4B5A-9067-BBA6331BE2FA}"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E6E04FA-E5A2-4F74-BE1E-AD57527A07B3}" type="slidenum">
              <a:rPr lang="en-US" smtClean="0"/>
              <a:t>‹#›</a:t>
            </a:fld>
            <a:endParaRPr lang="en-US" dirty="0"/>
          </a:p>
        </p:txBody>
      </p:sp>
    </p:spTree>
    <p:extLst>
      <p:ext uri="{BB962C8B-B14F-4D97-AF65-F5344CB8AC3E}">
        <p14:creationId xmlns:p14="http://schemas.microsoft.com/office/powerpoint/2010/main" val="3367522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26457" y="65542163"/>
            <a:ext cx="53052343" cy="185389517"/>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527442" y="65542163"/>
            <a:ext cx="53052347" cy="185389517"/>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9B9D9D-28A2-4B5A-9067-BBA6331BE2FA}" type="datetimeFigureOut">
              <a:rPr lang="en-US" smtClean="0"/>
              <a:t>5/24/2019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E6E04FA-E5A2-4F74-BE1E-AD57527A07B3}" type="slidenum">
              <a:rPr lang="en-US" smtClean="0"/>
              <a:t>‹#›</a:t>
            </a:fld>
            <a:endParaRPr lang="en-US" dirty="0"/>
          </a:p>
        </p:txBody>
      </p:sp>
    </p:spTree>
    <p:extLst>
      <p:ext uri="{BB962C8B-B14F-4D97-AF65-F5344CB8AC3E}">
        <p14:creationId xmlns:p14="http://schemas.microsoft.com/office/powerpoint/2010/main" val="2088796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1757683"/>
            <a:ext cx="29626560" cy="7315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9824723"/>
            <a:ext cx="14544677" cy="4094477"/>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1645920" y="13919200"/>
            <a:ext cx="14544677" cy="25288243"/>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9824723"/>
            <a:ext cx="14550390" cy="4094477"/>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16722092" y="13919200"/>
            <a:ext cx="14550390" cy="25288243"/>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9B9D9D-28A2-4B5A-9067-BBA6331BE2FA}" type="datetimeFigureOut">
              <a:rPr lang="en-US" smtClean="0"/>
              <a:t>5/24/2019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E6E04FA-E5A2-4F74-BE1E-AD57527A07B3}" type="slidenum">
              <a:rPr lang="en-US" smtClean="0"/>
              <a:t>‹#›</a:t>
            </a:fld>
            <a:endParaRPr lang="en-US" dirty="0"/>
          </a:p>
        </p:txBody>
      </p:sp>
    </p:spTree>
    <p:extLst>
      <p:ext uri="{BB962C8B-B14F-4D97-AF65-F5344CB8AC3E}">
        <p14:creationId xmlns:p14="http://schemas.microsoft.com/office/powerpoint/2010/main" val="3336827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9B9D9D-28A2-4B5A-9067-BBA6331BE2FA}" type="datetimeFigureOut">
              <a:rPr lang="en-US" smtClean="0"/>
              <a:t>5/24/2019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E6E04FA-E5A2-4F74-BE1E-AD57527A07B3}" type="slidenum">
              <a:rPr lang="en-US" smtClean="0"/>
              <a:t>‹#›</a:t>
            </a:fld>
            <a:endParaRPr lang="en-US" dirty="0"/>
          </a:p>
        </p:txBody>
      </p:sp>
    </p:spTree>
    <p:extLst>
      <p:ext uri="{BB962C8B-B14F-4D97-AF65-F5344CB8AC3E}">
        <p14:creationId xmlns:p14="http://schemas.microsoft.com/office/powerpoint/2010/main" val="122027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9B9D9D-28A2-4B5A-9067-BBA6331BE2FA}" type="datetimeFigureOut">
              <a:rPr lang="en-US" smtClean="0"/>
              <a:t>5/24/2019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E6E04FA-E5A2-4F74-BE1E-AD57527A07B3}" type="slidenum">
              <a:rPr lang="en-US" smtClean="0"/>
              <a:t>‹#›</a:t>
            </a:fld>
            <a:endParaRPr lang="en-US" dirty="0"/>
          </a:p>
        </p:txBody>
      </p:sp>
    </p:spTree>
    <p:extLst>
      <p:ext uri="{BB962C8B-B14F-4D97-AF65-F5344CB8AC3E}">
        <p14:creationId xmlns:p14="http://schemas.microsoft.com/office/powerpoint/2010/main" val="3497105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1747520"/>
            <a:ext cx="10829927" cy="743712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2870180" y="1747523"/>
            <a:ext cx="18402300" cy="37459923"/>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9184643"/>
            <a:ext cx="10829927" cy="30022803"/>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789B9D9D-28A2-4B5A-9067-BBA6331BE2FA}" type="datetimeFigureOut">
              <a:rPr lang="en-US" smtClean="0"/>
              <a:t>5/24/2019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E6E04FA-E5A2-4F74-BE1E-AD57527A07B3}" type="slidenum">
              <a:rPr lang="en-US" smtClean="0"/>
              <a:t>‹#›</a:t>
            </a:fld>
            <a:endParaRPr lang="en-US" dirty="0"/>
          </a:p>
        </p:txBody>
      </p:sp>
    </p:spTree>
    <p:extLst>
      <p:ext uri="{BB962C8B-B14F-4D97-AF65-F5344CB8AC3E}">
        <p14:creationId xmlns:p14="http://schemas.microsoft.com/office/powerpoint/2010/main" val="418049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30723840"/>
            <a:ext cx="19751040" cy="362712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6452237" y="3921760"/>
            <a:ext cx="19751040" cy="2633472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dirty="0"/>
          </a:p>
        </p:txBody>
      </p:sp>
      <p:sp>
        <p:nvSpPr>
          <p:cNvPr id="4" name="Text Placeholder 3"/>
          <p:cNvSpPr>
            <a:spLocks noGrp="1"/>
          </p:cNvSpPr>
          <p:nvPr>
            <p:ph type="body" sz="half" idx="2"/>
          </p:nvPr>
        </p:nvSpPr>
        <p:spPr>
          <a:xfrm>
            <a:off x="6452237" y="34350963"/>
            <a:ext cx="19751040" cy="5151117"/>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789B9D9D-28A2-4B5A-9067-BBA6331BE2FA}" type="datetimeFigureOut">
              <a:rPr lang="en-US" smtClean="0"/>
              <a:t>5/24/2019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E6E04FA-E5A2-4F74-BE1E-AD57527A07B3}" type="slidenum">
              <a:rPr lang="en-US" smtClean="0"/>
              <a:t>‹#›</a:t>
            </a:fld>
            <a:endParaRPr lang="en-US" dirty="0"/>
          </a:p>
        </p:txBody>
      </p:sp>
    </p:spTree>
    <p:extLst>
      <p:ext uri="{BB962C8B-B14F-4D97-AF65-F5344CB8AC3E}">
        <p14:creationId xmlns:p14="http://schemas.microsoft.com/office/powerpoint/2010/main" val="712672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1757683"/>
            <a:ext cx="29626560" cy="73152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1645920" y="10241283"/>
            <a:ext cx="29626560" cy="28966163"/>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40680643"/>
            <a:ext cx="7680960" cy="23368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789B9D9D-28A2-4B5A-9067-BBA6331BE2FA}" type="datetimeFigureOut">
              <a:rPr lang="en-US" smtClean="0"/>
              <a:t>5/24/2019</a:t>
            </a:fld>
            <a:endParaRPr lang="en-US" dirty="0"/>
          </a:p>
        </p:txBody>
      </p:sp>
      <p:sp>
        <p:nvSpPr>
          <p:cNvPr id="5" name="Footer Placeholder 4"/>
          <p:cNvSpPr>
            <a:spLocks noGrp="1"/>
          </p:cNvSpPr>
          <p:nvPr>
            <p:ph type="ftr" sz="quarter" idx="3"/>
          </p:nvPr>
        </p:nvSpPr>
        <p:spPr>
          <a:xfrm>
            <a:off x="11247120" y="40680643"/>
            <a:ext cx="10424160" cy="23368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40680643"/>
            <a:ext cx="7680960" cy="23368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5E6E04FA-E5A2-4F74-BE1E-AD57527A07B3}" type="slidenum">
              <a:rPr lang="en-US" smtClean="0"/>
              <a:t>‹#›</a:t>
            </a:fld>
            <a:endParaRPr lang="en-US" dirty="0"/>
          </a:p>
        </p:txBody>
      </p:sp>
    </p:spTree>
    <p:extLst>
      <p:ext uri="{BB962C8B-B14F-4D97-AF65-F5344CB8AC3E}">
        <p14:creationId xmlns:p14="http://schemas.microsoft.com/office/powerpoint/2010/main" val="2203672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JPEG"/><Relationship Id="rId12" Type="http://schemas.openxmlformats.org/officeDocument/2006/relationships/image" Target="../media/image10.jp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23"/>
          <p:cNvSpPr>
            <a:spLocks noChangeArrowheads="1"/>
          </p:cNvSpPr>
          <p:nvPr/>
        </p:nvSpPr>
        <p:spPr bwMode="auto">
          <a:xfrm>
            <a:off x="16250690" y="4038600"/>
            <a:ext cx="386316" cy="28669897"/>
          </a:xfrm>
          <a:prstGeom prst="rect">
            <a:avLst/>
          </a:prstGeom>
          <a:solidFill>
            <a:srgbClr val="008000"/>
          </a:solidFill>
          <a:ln w="9525">
            <a:noFill/>
            <a:miter lim="800000"/>
            <a:headEnd/>
            <a:tailEnd/>
          </a:ln>
        </p:spPr>
        <p:txBody>
          <a:bodyPr wrap="none" lIns="91427" tIns="45712" rIns="91427" bIns="45712" anchor="ctr"/>
          <a:lstStyle/>
          <a:p>
            <a:pPr algn="ctr"/>
            <a:endParaRPr lang="en-US" dirty="0">
              <a:ea typeface="ＭＳ Ｐゴシック" charset="-128"/>
            </a:endParaRPr>
          </a:p>
        </p:txBody>
      </p:sp>
      <p:sp>
        <p:nvSpPr>
          <p:cNvPr id="5" name="Rectangle 2"/>
          <p:cNvSpPr>
            <a:spLocks noChangeArrowheads="1"/>
          </p:cNvSpPr>
          <p:nvPr/>
        </p:nvSpPr>
        <p:spPr bwMode="auto">
          <a:xfrm>
            <a:off x="457200" y="5334000"/>
            <a:ext cx="31983363" cy="38288913"/>
          </a:xfrm>
          <a:prstGeom prst="rect">
            <a:avLst/>
          </a:prstGeom>
          <a:noFill/>
          <a:ln w="127000" algn="ctr">
            <a:solidFill>
              <a:srgbClr val="008000"/>
            </a:solidFill>
            <a:round/>
            <a:headEnd/>
            <a:tailEnd/>
          </a:ln>
          <a:extLst>
            <a:ext uri="{909E8E84-426E-40dd-AFC4-6F175D3DCCD1}">
              <a14:hiddenFill xmlns="" xmlns:a14="http://schemas.microsoft.com/office/drawing/2010/main">
                <a:solidFill>
                  <a:srgbClr val="FFFFFF"/>
                </a:solidFill>
              </a14:hiddenFill>
            </a:ext>
          </a:extLst>
        </p:spPr>
        <p:txBody>
          <a:bodyPr/>
          <a:lstStyle/>
          <a:p>
            <a:pPr defTabSz="4389438"/>
            <a:endParaRPr lang="zh-CN" altLang="en-US">
              <a:ea typeface="宋体" pitchFamily="2" charset="-122"/>
            </a:endParaRPr>
          </a:p>
        </p:txBody>
      </p:sp>
      <p:sp>
        <p:nvSpPr>
          <p:cNvPr id="6" name="TextBox 5"/>
          <p:cNvSpPr txBox="1"/>
          <p:nvPr/>
        </p:nvSpPr>
        <p:spPr>
          <a:xfrm>
            <a:off x="381000" y="4038600"/>
            <a:ext cx="18973799" cy="1323439"/>
          </a:xfrm>
          <a:prstGeom prst="rect">
            <a:avLst/>
          </a:prstGeom>
          <a:gradFill>
            <a:gsLst>
              <a:gs pos="0">
                <a:srgbClr val="99FFCC">
                  <a:alpha val="7000"/>
                </a:srgbClr>
              </a:gs>
              <a:gs pos="0">
                <a:srgbClr val="008000"/>
              </a:gs>
            </a:gsLst>
            <a:lin ang="10800000" scaled="1"/>
          </a:gradFill>
        </p:spPr>
        <p:txBody>
          <a:bodyPr wrap="square">
            <a:spAutoFit/>
          </a:bodyPr>
          <a:lstStyle/>
          <a:p>
            <a:pPr>
              <a:defRPr/>
            </a:pPr>
            <a:r>
              <a:rPr lang="en-US" sz="8000" b="1" u="sng" dirty="0">
                <a:solidFill>
                  <a:schemeClr val="bg1"/>
                </a:solidFill>
                <a:latin typeface="+mj-lt"/>
              </a:rPr>
              <a:t> Background</a:t>
            </a:r>
          </a:p>
        </p:txBody>
      </p:sp>
      <p:sp>
        <p:nvSpPr>
          <p:cNvPr id="8" name="TextBox 25"/>
          <p:cNvSpPr txBox="1">
            <a:spLocks noChangeArrowheads="1"/>
          </p:cNvSpPr>
          <p:nvPr/>
        </p:nvSpPr>
        <p:spPr bwMode="auto">
          <a:xfrm>
            <a:off x="457200" y="13078361"/>
            <a:ext cx="15989634" cy="1323439"/>
          </a:xfrm>
          <a:prstGeom prst="rect">
            <a:avLst/>
          </a:prstGeom>
          <a:solidFill>
            <a:srgbClr val="008000"/>
          </a:solidFill>
          <a:ln>
            <a:noFill/>
          </a:ln>
          <a:extLst/>
        </p:spPr>
        <p:txBody>
          <a:bodyPr wrap="square">
            <a:spAutoFit/>
          </a:bodyPr>
          <a:lstStyle>
            <a:lvl1pPr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eaLnBrk="0" fontAlgn="base" hangingPunct="0">
              <a:spcBef>
                <a:spcPct val="0"/>
              </a:spcBef>
              <a:spcAft>
                <a:spcPct val="0"/>
              </a:spcAft>
              <a:defRPr sz="8600">
                <a:solidFill>
                  <a:schemeClr val="tx1"/>
                </a:solidFill>
                <a:latin typeface="Arial" charset="0"/>
              </a:defRPr>
            </a:lvl6pPr>
            <a:lvl7pPr marL="2971800" indent="-228600" eaLnBrk="0" fontAlgn="base" hangingPunct="0">
              <a:spcBef>
                <a:spcPct val="0"/>
              </a:spcBef>
              <a:spcAft>
                <a:spcPct val="0"/>
              </a:spcAft>
              <a:defRPr sz="8600">
                <a:solidFill>
                  <a:schemeClr val="tx1"/>
                </a:solidFill>
                <a:latin typeface="Arial" charset="0"/>
              </a:defRPr>
            </a:lvl7pPr>
            <a:lvl8pPr marL="3429000" indent="-228600" eaLnBrk="0" fontAlgn="base" hangingPunct="0">
              <a:spcBef>
                <a:spcPct val="0"/>
              </a:spcBef>
              <a:spcAft>
                <a:spcPct val="0"/>
              </a:spcAft>
              <a:defRPr sz="8600">
                <a:solidFill>
                  <a:schemeClr val="tx1"/>
                </a:solidFill>
                <a:latin typeface="Arial" charset="0"/>
              </a:defRPr>
            </a:lvl8pPr>
            <a:lvl9pPr marL="3886200" indent="-228600" eaLnBrk="0" fontAlgn="base" hangingPunct="0">
              <a:spcBef>
                <a:spcPct val="0"/>
              </a:spcBef>
              <a:spcAft>
                <a:spcPct val="0"/>
              </a:spcAft>
              <a:defRPr sz="8600">
                <a:solidFill>
                  <a:schemeClr val="tx1"/>
                </a:solidFill>
                <a:latin typeface="Arial" charset="0"/>
              </a:defRPr>
            </a:lvl9pPr>
          </a:lstStyle>
          <a:p>
            <a:pPr eaLnBrk="1" hangingPunct="1">
              <a:defRPr/>
            </a:pPr>
            <a:r>
              <a:rPr lang="en-US" altLang="zh-CN" sz="8000" b="1" u="sng" dirty="0">
                <a:solidFill>
                  <a:schemeClr val="bg1"/>
                </a:solidFill>
                <a:latin typeface="Calibri" pitchFamily="34" charset="0"/>
                <a:ea typeface="宋体" pitchFamily="2" charset="-122"/>
              </a:rPr>
              <a:t>Motivation</a:t>
            </a:r>
          </a:p>
        </p:txBody>
      </p:sp>
      <p:sp>
        <p:nvSpPr>
          <p:cNvPr id="11" name="AutoShape 44"/>
          <p:cNvSpPr>
            <a:spLocks noChangeArrowheads="1"/>
          </p:cNvSpPr>
          <p:nvPr/>
        </p:nvSpPr>
        <p:spPr bwMode="auto">
          <a:xfrm>
            <a:off x="609600" y="14514517"/>
            <a:ext cx="15392402" cy="7288288"/>
          </a:xfrm>
          <a:prstGeom prst="roundRect">
            <a:avLst>
              <a:gd name="adj" fmla="val 9363"/>
            </a:avLst>
          </a:prstGeom>
          <a:noFill/>
          <a:ln w="25400">
            <a:solidFill>
              <a:srgbClr val="FF99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 name="AutoShape 39"/>
          <p:cNvSpPr>
            <a:spLocks noChangeArrowheads="1"/>
          </p:cNvSpPr>
          <p:nvPr/>
        </p:nvSpPr>
        <p:spPr bwMode="auto">
          <a:xfrm>
            <a:off x="705463" y="5590639"/>
            <a:ext cx="15296539" cy="7141896"/>
          </a:xfrm>
          <a:prstGeom prst="roundRect">
            <a:avLst>
              <a:gd name="adj" fmla="val 6755"/>
            </a:avLst>
          </a:prstGeom>
          <a:noFill/>
          <a:ln w="25400">
            <a:solidFill>
              <a:srgbClr val="FF99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26" name="Rectangle 63"/>
          <p:cNvSpPr txBox="1">
            <a:spLocks noChangeArrowheads="1"/>
          </p:cNvSpPr>
          <p:nvPr/>
        </p:nvSpPr>
        <p:spPr bwMode="auto">
          <a:xfrm>
            <a:off x="2362200" y="472335"/>
            <a:ext cx="17734303" cy="3276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ctr" defTabSz="4389438" rtl="0" eaLnBrk="0" fontAlgn="base" hangingPunct="0">
              <a:spcBef>
                <a:spcPct val="0"/>
              </a:spcBef>
              <a:spcAft>
                <a:spcPct val="0"/>
              </a:spcAft>
              <a:defRPr sz="8000" b="1" baseline="0">
                <a:solidFill>
                  <a:srgbClr val="FF0000"/>
                </a:solidFill>
                <a:effectLst>
                  <a:outerShdw blurRad="38100" dist="38100" dir="2700000" algn="tl">
                    <a:srgbClr val="C0C0C0"/>
                  </a:outerShdw>
                </a:effectLst>
                <a:latin typeface="+mj-lt"/>
                <a:ea typeface="+mj-ea"/>
                <a:cs typeface="+mj-cs"/>
              </a:defRPr>
            </a:lvl1pPr>
            <a:lvl2pPr algn="ctr" defTabSz="4389438" rtl="0" eaLnBrk="0" fontAlgn="base" hangingPunct="0">
              <a:spcBef>
                <a:spcPct val="0"/>
              </a:spcBef>
              <a:spcAft>
                <a:spcPct val="0"/>
              </a:spcAft>
              <a:defRPr sz="8000" b="1">
                <a:solidFill>
                  <a:schemeClr val="accent2"/>
                </a:solidFill>
                <a:effectLst>
                  <a:outerShdw blurRad="38100" dist="38100" dir="2700000" algn="tl">
                    <a:srgbClr val="C0C0C0"/>
                  </a:outerShdw>
                </a:effectLst>
                <a:latin typeface="Calibri" pitchFamily="34" charset="0"/>
              </a:defRPr>
            </a:lvl2pPr>
            <a:lvl3pPr algn="ctr" defTabSz="4389438" rtl="0" eaLnBrk="0" fontAlgn="base" hangingPunct="0">
              <a:spcBef>
                <a:spcPct val="0"/>
              </a:spcBef>
              <a:spcAft>
                <a:spcPct val="0"/>
              </a:spcAft>
              <a:defRPr sz="8000" b="1">
                <a:solidFill>
                  <a:schemeClr val="accent2"/>
                </a:solidFill>
                <a:effectLst>
                  <a:outerShdw blurRad="38100" dist="38100" dir="2700000" algn="tl">
                    <a:srgbClr val="C0C0C0"/>
                  </a:outerShdw>
                </a:effectLst>
                <a:latin typeface="Calibri" pitchFamily="34" charset="0"/>
              </a:defRPr>
            </a:lvl3pPr>
            <a:lvl4pPr algn="ctr" defTabSz="4389438" rtl="0" eaLnBrk="0" fontAlgn="base" hangingPunct="0">
              <a:spcBef>
                <a:spcPct val="0"/>
              </a:spcBef>
              <a:spcAft>
                <a:spcPct val="0"/>
              </a:spcAft>
              <a:defRPr sz="8000" b="1">
                <a:solidFill>
                  <a:schemeClr val="accent2"/>
                </a:solidFill>
                <a:effectLst>
                  <a:outerShdw blurRad="38100" dist="38100" dir="2700000" algn="tl">
                    <a:srgbClr val="C0C0C0"/>
                  </a:outerShdw>
                </a:effectLst>
                <a:latin typeface="Calibri" pitchFamily="34" charset="0"/>
              </a:defRPr>
            </a:lvl4pPr>
            <a:lvl5pPr algn="ctr" defTabSz="4389438" rtl="0" eaLnBrk="0" fontAlgn="base" hangingPunct="0">
              <a:spcBef>
                <a:spcPct val="0"/>
              </a:spcBef>
              <a:spcAft>
                <a:spcPct val="0"/>
              </a:spcAft>
              <a:defRPr sz="8000" b="1">
                <a:solidFill>
                  <a:schemeClr val="accent2"/>
                </a:solidFill>
                <a:effectLst>
                  <a:outerShdw blurRad="38100" dist="38100" dir="2700000" algn="tl">
                    <a:srgbClr val="C0C0C0"/>
                  </a:outerShdw>
                </a:effectLst>
                <a:latin typeface="Calibri" pitchFamily="34" charset="0"/>
              </a:defRPr>
            </a:lvl5pPr>
            <a:lvl6pPr marL="457200" algn="ctr" defTabSz="4389438" rtl="0" fontAlgn="base">
              <a:spcBef>
                <a:spcPct val="0"/>
              </a:spcBef>
              <a:spcAft>
                <a:spcPct val="0"/>
              </a:spcAft>
              <a:defRPr sz="13000">
                <a:solidFill>
                  <a:schemeClr val="tx2"/>
                </a:solidFill>
                <a:latin typeface="Calibri" pitchFamily="34" charset="0"/>
              </a:defRPr>
            </a:lvl6pPr>
            <a:lvl7pPr marL="914400" algn="ctr" defTabSz="4389438" rtl="0" fontAlgn="base">
              <a:spcBef>
                <a:spcPct val="0"/>
              </a:spcBef>
              <a:spcAft>
                <a:spcPct val="0"/>
              </a:spcAft>
              <a:defRPr sz="13000">
                <a:solidFill>
                  <a:schemeClr val="tx2"/>
                </a:solidFill>
                <a:latin typeface="Calibri" pitchFamily="34" charset="0"/>
              </a:defRPr>
            </a:lvl7pPr>
            <a:lvl8pPr marL="1371600" algn="ctr" defTabSz="4389438" rtl="0" fontAlgn="base">
              <a:spcBef>
                <a:spcPct val="0"/>
              </a:spcBef>
              <a:spcAft>
                <a:spcPct val="0"/>
              </a:spcAft>
              <a:defRPr sz="13000">
                <a:solidFill>
                  <a:schemeClr val="tx2"/>
                </a:solidFill>
                <a:latin typeface="Calibri" pitchFamily="34" charset="0"/>
              </a:defRPr>
            </a:lvl8pPr>
            <a:lvl9pPr marL="1828800" algn="ctr" defTabSz="4389438" rtl="0" fontAlgn="base">
              <a:spcBef>
                <a:spcPct val="0"/>
              </a:spcBef>
              <a:spcAft>
                <a:spcPct val="0"/>
              </a:spcAft>
              <a:defRPr sz="13000">
                <a:solidFill>
                  <a:schemeClr val="tx2"/>
                </a:solidFill>
                <a:latin typeface="Calibri" pitchFamily="34" charset="0"/>
              </a:defRPr>
            </a:lvl9pPr>
          </a:lstStyle>
          <a:p>
            <a:r>
              <a:rPr lang="en-US" altLang="zh-CN" sz="6600" i="1" u="sng" dirty="0">
                <a:solidFill>
                  <a:srgbClr val="002060"/>
                </a:solidFill>
              </a:rPr>
              <a:t>SCAN: A Scalable Neural Networks Framework Towards Efficient And Compact Models</a:t>
            </a:r>
            <a:endParaRPr lang="en-US" sz="6600" i="1" u="sng" dirty="0">
              <a:solidFill>
                <a:srgbClr val="002060"/>
              </a:solidFill>
            </a:endParaRPr>
          </a:p>
        </p:txBody>
      </p:sp>
      <p:sp>
        <p:nvSpPr>
          <p:cNvPr id="54" name="TextBox 53"/>
          <p:cNvSpPr txBox="1"/>
          <p:nvPr/>
        </p:nvSpPr>
        <p:spPr>
          <a:xfrm>
            <a:off x="16591332" y="4038599"/>
            <a:ext cx="15796953" cy="1323439"/>
          </a:xfrm>
          <a:prstGeom prst="rect">
            <a:avLst/>
          </a:prstGeom>
          <a:gradFill flip="none" rotWithShape="1">
            <a:gsLst>
              <a:gs pos="0">
                <a:srgbClr val="99FFCC">
                  <a:alpha val="7000"/>
                </a:srgbClr>
              </a:gs>
              <a:gs pos="0">
                <a:srgbClr val="008000"/>
              </a:gs>
            </a:gsLst>
            <a:lin ang="10800000" scaled="1"/>
            <a:tileRect/>
          </a:gradFill>
        </p:spPr>
        <p:txBody>
          <a:bodyPr wrap="square">
            <a:spAutoFit/>
          </a:bodyPr>
          <a:lstStyle/>
          <a:p>
            <a:pPr>
              <a:defRPr/>
            </a:pPr>
            <a:endParaRPr lang="en-US" sz="8000" b="1" u="sng" dirty="0">
              <a:solidFill>
                <a:schemeClr val="bg1"/>
              </a:solidFill>
              <a:latin typeface="+mj-lt"/>
            </a:endParaRPr>
          </a:p>
        </p:txBody>
      </p:sp>
      <p:sp>
        <p:nvSpPr>
          <p:cNvPr id="14" name="Rounded Rectangle 13"/>
          <p:cNvSpPr/>
          <p:nvPr/>
        </p:nvSpPr>
        <p:spPr>
          <a:xfrm>
            <a:off x="1343814" y="13419630"/>
            <a:ext cx="13716394" cy="16471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u="sng" dirty="0">
              <a:solidFill>
                <a:schemeClr val="tx1"/>
              </a:solidFill>
              <a:latin typeface="Arial" pitchFamily="34" charset="0"/>
              <a:cs typeface="Arial" pitchFamily="34" charset="0"/>
            </a:endParaRPr>
          </a:p>
        </p:txBody>
      </p:sp>
      <p:sp>
        <p:nvSpPr>
          <p:cNvPr id="178" name="TextBox 177"/>
          <p:cNvSpPr txBox="1"/>
          <p:nvPr/>
        </p:nvSpPr>
        <p:spPr>
          <a:xfrm>
            <a:off x="16591332" y="4086761"/>
            <a:ext cx="15838912" cy="1323439"/>
          </a:xfrm>
          <a:prstGeom prst="rect">
            <a:avLst/>
          </a:prstGeom>
          <a:gradFill>
            <a:gsLst>
              <a:gs pos="0">
                <a:srgbClr val="99FFCC">
                  <a:alpha val="7000"/>
                </a:srgbClr>
              </a:gs>
              <a:gs pos="0">
                <a:srgbClr val="008000"/>
              </a:gs>
            </a:gsLst>
            <a:lin ang="10800000" scaled="1"/>
          </a:gradFill>
        </p:spPr>
        <p:txBody>
          <a:bodyPr wrap="square">
            <a:spAutoFit/>
          </a:bodyPr>
          <a:lstStyle/>
          <a:p>
            <a:pPr>
              <a:defRPr/>
            </a:pPr>
            <a:r>
              <a:rPr lang="en-US" sz="8000" b="1" u="sng" dirty="0">
                <a:solidFill>
                  <a:schemeClr val="bg1"/>
                </a:solidFill>
                <a:latin typeface="Calibri" pitchFamily="34" charset="0"/>
                <a:ea typeface="宋体" pitchFamily="2" charset="-122"/>
              </a:rPr>
              <a:t>Proposed SCAN</a:t>
            </a:r>
            <a:endParaRPr lang="en-US" sz="8000" b="1" u="sng" dirty="0">
              <a:solidFill>
                <a:schemeClr val="bg1"/>
              </a:solidFill>
              <a:latin typeface="+mj-lt"/>
            </a:endParaRPr>
          </a:p>
        </p:txBody>
      </p:sp>
      <p:sp>
        <p:nvSpPr>
          <p:cNvPr id="140" name="Rounded Rectangle 139"/>
          <p:cNvSpPr/>
          <p:nvPr/>
        </p:nvSpPr>
        <p:spPr>
          <a:xfrm>
            <a:off x="16919839" y="5547886"/>
            <a:ext cx="15330716" cy="27511356"/>
          </a:xfrm>
          <a:prstGeom prst="roundRect">
            <a:avLst>
              <a:gd name="adj" fmla="val 9260"/>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95" name="矩形 194"/>
          <p:cNvSpPr/>
          <p:nvPr/>
        </p:nvSpPr>
        <p:spPr>
          <a:xfrm>
            <a:off x="976848" y="11089894"/>
            <a:ext cx="197211" cy="2739211"/>
          </a:xfrm>
          <a:prstGeom prst="rect">
            <a:avLst/>
          </a:prstGeom>
        </p:spPr>
        <p:txBody>
          <a:bodyPr wrap="square">
            <a:spAutoFit/>
          </a:bodyPr>
          <a:lstStyle/>
          <a:p>
            <a:endParaRPr lang="zh-CN" altLang="en-US" dirty="0"/>
          </a:p>
          <a:p>
            <a:endParaRPr lang="zh-CN" altLang="en-US" dirty="0"/>
          </a:p>
        </p:txBody>
      </p:sp>
      <p:sp>
        <p:nvSpPr>
          <p:cNvPr id="265" name="TextBox 25"/>
          <p:cNvSpPr txBox="1">
            <a:spLocks noChangeArrowheads="1"/>
          </p:cNvSpPr>
          <p:nvPr/>
        </p:nvSpPr>
        <p:spPr bwMode="auto">
          <a:xfrm>
            <a:off x="513132" y="22093596"/>
            <a:ext cx="16078200" cy="1323439"/>
          </a:xfrm>
          <a:prstGeom prst="rect">
            <a:avLst/>
          </a:prstGeom>
          <a:solidFill>
            <a:srgbClr val="008000"/>
          </a:solidFill>
          <a:ln>
            <a:noFill/>
          </a:ln>
          <a:extLst/>
        </p:spPr>
        <p:txBody>
          <a:bodyPr wrap="square">
            <a:spAutoFit/>
          </a:bodyPr>
          <a:lstStyle>
            <a:lvl1pPr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eaLnBrk="0" fontAlgn="base" hangingPunct="0">
              <a:spcBef>
                <a:spcPct val="0"/>
              </a:spcBef>
              <a:spcAft>
                <a:spcPct val="0"/>
              </a:spcAft>
              <a:defRPr sz="8600">
                <a:solidFill>
                  <a:schemeClr val="tx1"/>
                </a:solidFill>
                <a:latin typeface="Arial" charset="0"/>
              </a:defRPr>
            </a:lvl6pPr>
            <a:lvl7pPr marL="2971800" indent="-228600" eaLnBrk="0" fontAlgn="base" hangingPunct="0">
              <a:spcBef>
                <a:spcPct val="0"/>
              </a:spcBef>
              <a:spcAft>
                <a:spcPct val="0"/>
              </a:spcAft>
              <a:defRPr sz="8600">
                <a:solidFill>
                  <a:schemeClr val="tx1"/>
                </a:solidFill>
                <a:latin typeface="Arial" charset="0"/>
              </a:defRPr>
            </a:lvl7pPr>
            <a:lvl8pPr marL="3429000" indent="-228600" eaLnBrk="0" fontAlgn="base" hangingPunct="0">
              <a:spcBef>
                <a:spcPct val="0"/>
              </a:spcBef>
              <a:spcAft>
                <a:spcPct val="0"/>
              </a:spcAft>
              <a:defRPr sz="8600">
                <a:solidFill>
                  <a:schemeClr val="tx1"/>
                </a:solidFill>
                <a:latin typeface="Arial" charset="0"/>
              </a:defRPr>
            </a:lvl8pPr>
            <a:lvl9pPr marL="3886200" indent="-228600" eaLnBrk="0" fontAlgn="base" hangingPunct="0">
              <a:spcBef>
                <a:spcPct val="0"/>
              </a:spcBef>
              <a:spcAft>
                <a:spcPct val="0"/>
              </a:spcAft>
              <a:defRPr sz="8600">
                <a:solidFill>
                  <a:schemeClr val="tx1"/>
                </a:solidFill>
                <a:latin typeface="Arial" charset="0"/>
              </a:defRPr>
            </a:lvl9pPr>
          </a:lstStyle>
          <a:p>
            <a:pPr eaLnBrk="1" hangingPunct="1">
              <a:defRPr/>
            </a:pPr>
            <a:r>
              <a:rPr lang="en-US" altLang="zh-CN" sz="8000" b="1" u="sng" dirty="0">
                <a:solidFill>
                  <a:schemeClr val="bg1"/>
                </a:solidFill>
                <a:latin typeface="Calibri" pitchFamily="34" charset="0"/>
                <a:ea typeface="宋体" pitchFamily="2" charset="-122"/>
              </a:rPr>
              <a:t>Related Work</a:t>
            </a:r>
          </a:p>
        </p:txBody>
      </p:sp>
      <p:sp>
        <p:nvSpPr>
          <p:cNvPr id="93" name="Content Placeholder 2">
            <a:extLst>
              <a:ext uri="{FF2B5EF4-FFF2-40B4-BE49-F238E27FC236}">
                <a16:creationId xmlns:a16="http://schemas.microsoft.com/office/drawing/2014/main" id="{A21E8E9F-1702-475F-B744-00BC13D41EF3}"/>
              </a:ext>
            </a:extLst>
          </p:cNvPr>
          <p:cNvSpPr txBox="1">
            <a:spLocks/>
          </p:cNvSpPr>
          <p:nvPr/>
        </p:nvSpPr>
        <p:spPr>
          <a:xfrm>
            <a:off x="18602759" y="12000973"/>
            <a:ext cx="3038959" cy="358749"/>
          </a:xfrm>
          <a:prstGeom prst="rect">
            <a:avLst/>
          </a:prstGeom>
        </p:spPr>
        <p:txBody>
          <a:bodyPr/>
          <a:lstStyle>
            <a:lvl1pPr marL="137157" indent="-137157" algn="l" defTabSz="685783" rtl="0" eaLnBrk="1" latinLnBrk="0" hangingPunct="1">
              <a:lnSpc>
                <a:spcPct val="90000"/>
              </a:lnSpc>
              <a:spcBef>
                <a:spcPts val="900"/>
              </a:spcBef>
              <a:buFont typeface="Arial" panose="020B0604020202020204" pitchFamily="34" charset="0"/>
              <a:buChar char="–"/>
              <a:defRPr sz="1351" kern="1200">
                <a:solidFill>
                  <a:schemeClr val="tx1"/>
                </a:solidFill>
                <a:latin typeface="+mn-lt"/>
                <a:ea typeface="+mn-ea"/>
                <a:cs typeface="+mn-cs"/>
              </a:defRPr>
            </a:lvl1pPr>
            <a:lvl2pPr marL="308603" indent="-137157" algn="l" defTabSz="685783"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70" indent="-102868" algn="l" defTabSz="685783" rtl="0" eaLnBrk="1" latinLnBrk="0" hangingPunct="1">
              <a:lnSpc>
                <a:spcPct val="90000"/>
              </a:lnSpc>
              <a:spcBef>
                <a:spcPts val="451"/>
              </a:spcBef>
              <a:buFont typeface="Arial" panose="020B0604020202020204" pitchFamily="34" charset="0"/>
              <a:buChar char="–"/>
              <a:defRPr sz="1051" kern="1200">
                <a:solidFill>
                  <a:schemeClr val="tx1"/>
                </a:solidFill>
                <a:latin typeface="+mn-lt"/>
                <a:ea typeface="+mn-ea"/>
                <a:cs typeface="+mn-cs"/>
              </a:defRPr>
            </a:lvl3pPr>
            <a:lvl4pPr marL="548626"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4pPr>
            <a:lvl5pPr marL="651494"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5pPr>
            <a:lvl6pPr marL="788651"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6pPr>
            <a:lvl7pPr marL="891518"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7pPr>
            <a:lvl8pPr marL="1028674"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8pPr>
            <a:lvl9pPr marL="1165831"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9pPr>
          </a:lstStyle>
          <a:p>
            <a:pPr>
              <a:buFont typeface="Wingdings" panose="05000000000000000000" pitchFamily="2" charset="2"/>
              <a:buChar char="u"/>
            </a:pPr>
            <a:endParaRPr lang="en-US" sz="2000" b="1" dirty="0">
              <a:effectLst/>
              <a:latin typeface="Calibri" panose="020F0502020204030204" pitchFamily="34" charset="0"/>
              <a:cs typeface="Calibri" panose="020F0502020204030204" pitchFamily="34" charset="0"/>
            </a:endParaRPr>
          </a:p>
        </p:txBody>
      </p:sp>
      <p:sp>
        <p:nvSpPr>
          <p:cNvPr id="96" name="Content Placeholder 2">
            <a:extLst>
              <a:ext uri="{FF2B5EF4-FFF2-40B4-BE49-F238E27FC236}">
                <a16:creationId xmlns:a16="http://schemas.microsoft.com/office/drawing/2014/main" id="{A4CDAAA7-36AC-41A0-AD2A-36838AF56D9A}"/>
              </a:ext>
            </a:extLst>
          </p:cNvPr>
          <p:cNvSpPr txBox="1">
            <a:spLocks/>
          </p:cNvSpPr>
          <p:nvPr/>
        </p:nvSpPr>
        <p:spPr>
          <a:xfrm>
            <a:off x="16891344" y="14506685"/>
            <a:ext cx="4648317" cy="358749"/>
          </a:xfrm>
          <a:prstGeom prst="rect">
            <a:avLst/>
          </a:prstGeom>
        </p:spPr>
        <p:txBody>
          <a:bodyPr/>
          <a:lstStyle>
            <a:lvl1pPr marL="137157" indent="-137157" algn="l" defTabSz="685783" rtl="0" eaLnBrk="1" latinLnBrk="0" hangingPunct="1">
              <a:lnSpc>
                <a:spcPct val="90000"/>
              </a:lnSpc>
              <a:spcBef>
                <a:spcPts val="900"/>
              </a:spcBef>
              <a:buFont typeface="Arial" panose="020B0604020202020204" pitchFamily="34" charset="0"/>
              <a:buChar char="–"/>
              <a:defRPr sz="1351" kern="1200">
                <a:solidFill>
                  <a:schemeClr val="tx1"/>
                </a:solidFill>
                <a:latin typeface="+mn-lt"/>
                <a:ea typeface="+mn-ea"/>
                <a:cs typeface="+mn-cs"/>
              </a:defRPr>
            </a:lvl1pPr>
            <a:lvl2pPr marL="308603" indent="-137157" algn="l" defTabSz="685783"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70" indent="-102868" algn="l" defTabSz="685783" rtl="0" eaLnBrk="1" latinLnBrk="0" hangingPunct="1">
              <a:lnSpc>
                <a:spcPct val="90000"/>
              </a:lnSpc>
              <a:spcBef>
                <a:spcPts val="451"/>
              </a:spcBef>
              <a:buFont typeface="Arial" panose="020B0604020202020204" pitchFamily="34" charset="0"/>
              <a:buChar char="–"/>
              <a:defRPr sz="1051" kern="1200">
                <a:solidFill>
                  <a:schemeClr val="tx1"/>
                </a:solidFill>
                <a:latin typeface="+mn-lt"/>
                <a:ea typeface="+mn-ea"/>
                <a:cs typeface="+mn-cs"/>
              </a:defRPr>
            </a:lvl3pPr>
            <a:lvl4pPr marL="548626"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4pPr>
            <a:lvl5pPr marL="651494"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5pPr>
            <a:lvl6pPr marL="788651"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6pPr>
            <a:lvl7pPr marL="891518"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7pPr>
            <a:lvl8pPr marL="1028674"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8pPr>
            <a:lvl9pPr marL="1165831"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9pPr>
          </a:lstStyle>
          <a:p>
            <a:pPr marL="0" indent="0">
              <a:buNone/>
            </a:pPr>
            <a:endParaRPr lang="en-US" sz="2000" b="1" dirty="0">
              <a:effectLst/>
              <a:latin typeface="Calibri" panose="020F0502020204030204" pitchFamily="34" charset="0"/>
              <a:cs typeface="Calibri" panose="020F0502020204030204" pitchFamily="34" charset="0"/>
            </a:endParaRPr>
          </a:p>
        </p:txBody>
      </p:sp>
      <p:sp>
        <p:nvSpPr>
          <p:cNvPr id="119" name="Content Placeholder 2">
            <a:extLst>
              <a:ext uri="{FF2B5EF4-FFF2-40B4-BE49-F238E27FC236}">
                <a16:creationId xmlns:a16="http://schemas.microsoft.com/office/drawing/2014/main" id="{B361DAAB-36CF-45C9-A02A-41C14BDA29DB}"/>
              </a:ext>
            </a:extLst>
          </p:cNvPr>
          <p:cNvSpPr txBox="1">
            <a:spLocks/>
          </p:cNvSpPr>
          <p:nvPr/>
        </p:nvSpPr>
        <p:spPr>
          <a:xfrm>
            <a:off x="16813238" y="22376278"/>
            <a:ext cx="6427764" cy="925482"/>
          </a:xfrm>
          <a:prstGeom prst="rect">
            <a:avLst/>
          </a:prstGeom>
        </p:spPr>
        <p:txBody>
          <a:bodyPr/>
          <a:lstStyle>
            <a:lvl1pPr marL="137157" indent="-137157" algn="l" defTabSz="685783" rtl="0" eaLnBrk="1" latinLnBrk="0" hangingPunct="1">
              <a:lnSpc>
                <a:spcPct val="90000"/>
              </a:lnSpc>
              <a:spcBef>
                <a:spcPts val="900"/>
              </a:spcBef>
              <a:buFont typeface="Arial" panose="020B0604020202020204" pitchFamily="34" charset="0"/>
              <a:buChar char="–"/>
              <a:defRPr sz="1351" kern="1200">
                <a:solidFill>
                  <a:schemeClr val="tx1"/>
                </a:solidFill>
                <a:latin typeface="+mn-lt"/>
                <a:ea typeface="+mn-ea"/>
                <a:cs typeface="+mn-cs"/>
              </a:defRPr>
            </a:lvl1pPr>
            <a:lvl2pPr marL="308603" indent="-137157" algn="l" defTabSz="685783"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70" indent="-102868" algn="l" defTabSz="685783" rtl="0" eaLnBrk="1" latinLnBrk="0" hangingPunct="1">
              <a:lnSpc>
                <a:spcPct val="90000"/>
              </a:lnSpc>
              <a:spcBef>
                <a:spcPts val="451"/>
              </a:spcBef>
              <a:buFont typeface="Arial" panose="020B0604020202020204" pitchFamily="34" charset="0"/>
              <a:buChar char="–"/>
              <a:defRPr sz="1051" kern="1200">
                <a:solidFill>
                  <a:schemeClr val="tx1"/>
                </a:solidFill>
                <a:latin typeface="+mn-lt"/>
                <a:ea typeface="+mn-ea"/>
                <a:cs typeface="+mn-cs"/>
              </a:defRPr>
            </a:lvl3pPr>
            <a:lvl4pPr marL="548626"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4pPr>
            <a:lvl5pPr marL="651494"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5pPr>
            <a:lvl6pPr marL="788651"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6pPr>
            <a:lvl7pPr marL="891518"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7pPr>
            <a:lvl8pPr marL="1028674"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8pPr>
            <a:lvl9pPr marL="1165831"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9pPr>
          </a:lstStyle>
          <a:p>
            <a:pPr marL="285750" indent="-285750">
              <a:buFont typeface="Wingdings" panose="05000000000000000000" pitchFamily="2" charset="2"/>
              <a:buChar char="Ø"/>
            </a:pPr>
            <a:endParaRPr lang="en-US" altLang="zh-CN" sz="1600" dirty="0">
              <a:solidFill>
                <a:srgbClr val="2AD2C9">
                  <a:lumMod val="50000"/>
                </a:srgbClr>
              </a:solidFill>
              <a:latin typeface="+mj-ea"/>
              <a:ea typeface="+mj-ea"/>
            </a:endParaRPr>
          </a:p>
        </p:txBody>
      </p:sp>
      <p:sp>
        <p:nvSpPr>
          <p:cNvPr id="120" name="Content Placeholder 2">
            <a:extLst>
              <a:ext uri="{FF2B5EF4-FFF2-40B4-BE49-F238E27FC236}">
                <a16:creationId xmlns:a16="http://schemas.microsoft.com/office/drawing/2014/main" id="{0EA4F007-C10A-4F11-9088-C567219092F9}"/>
              </a:ext>
            </a:extLst>
          </p:cNvPr>
          <p:cNvSpPr txBox="1">
            <a:spLocks/>
          </p:cNvSpPr>
          <p:nvPr/>
        </p:nvSpPr>
        <p:spPr>
          <a:xfrm>
            <a:off x="16813237" y="22006360"/>
            <a:ext cx="3634637" cy="358749"/>
          </a:xfrm>
          <a:prstGeom prst="rect">
            <a:avLst/>
          </a:prstGeom>
        </p:spPr>
        <p:txBody>
          <a:bodyPr/>
          <a:lstStyle>
            <a:lvl1pPr marL="137157" indent="-137157" algn="l" defTabSz="685783" rtl="0" eaLnBrk="1" latinLnBrk="0" hangingPunct="1">
              <a:lnSpc>
                <a:spcPct val="90000"/>
              </a:lnSpc>
              <a:spcBef>
                <a:spcPts val="900"/>
              </a:spcBef>
              <a:buFont typeface="Arial" panose="020B0604020202020204" pitchFamily="34" charset="0"/>
              <a:buChar char="–"/>
              <a:defRPr sz="1351" kern="1200">
                <a:solidFill>
                  <a:schemeClr val="tx1"/>
                </a:solidFill>
                <a:latin typeface="+mn-lt"/>
                <a:ea typeface="+mn-ea"/>
                <a:cs typeface="+mn-cs"/>
              </a:defRPr>
            </a:lvl1pPr>
            <a:lvl2pPr marL="308603" indent="-137157" algn="l" defTabSz="685783"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70" indent="-102868" algn="l" defTabSz="685783" rtl="0" eaLnBrk="1" latinLnBrk="0" hangingPunct="1">
              <a:lnSpc>
                <a:spcPct val="90000"/>
              </a:lnSpc>
              <a:spcBef>
                <a:spcPts val="451"/>
              </a:spcBef>
              <a:buFont typeface="Arial" panose="020B0604020202020204" pitchFamily="34" charset="0"/>
              <a:buChar char="–"/>
              <a:defRPr sz="1051" kern="1200">
                <a:solidFill>
                  <a:schemeClr val="tx1"/>
                </a:solidFill>
                <a:latin typeface="+mn-lt"/>
                <a:ea typeface="+mn-ea"/>
                <a:cs typeface="+mn-cs"/>
              </a:defRPr>
            </a:lvl3pPr>
            <a:lvl4pPr marL="548626"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4pPr>
            <a:lvl5pPr marL="651494"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5pPr>
            <a:lvl6pPr marL="788651"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6pPr>
            <a:lvl7pPr marL="891518"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7pPr>
            <a:lvl8pPr marL="1028674"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8pPr>
            <a:lvl9pPr marL="1165831" indent="-102868" algn="l" defTabSz="685783" rtl="0" eaLnBrk="1" latinLnBrk="0" hangingPunct="1">
              <a:lnSpc>
                <a:spcPct val="90000"/>
              </a:lnSpc>
              <a:spcBef>
                <a:spcPts val="451"/>
              </a:spcBef>
              <a:buFont typeface="Arial" panose="020B0604020202020204" pitchFamily="34" charset="0"/>
              <a:buChar char="–"/>
              <a:defRPr sz="900" kern="1200">
                <a:solidFill>
                  <a:schemeClr val="tx1"/>
                </a:solidFill>
                <a:latin typeface="+mn-lt"/>
                <a:ea typeface="+mn-ea"/>
                <a:cs typeface="+mn-cs"/>
              </a:defRPr>
            </a:lvl9pPr>
          </a:lstStyle>
          <a:p>
            <a:pPr marL="0" indent="0">
              <a:buNone/>
            </a:pPr>
            <a:endParaRPr lang="en-US" sz="2000" b="1" dirty="0">
              <a:solidFill>
                <a:srgbClr val="0070C0"/>
              </a:solidFill>
              <a:latin typeface="Calibri" panose="020F0502020204030204" pitchFamily="34" charset="0"/>
              <a:cs typeface="Calibri" panose="020F0502020204030204" pitchFamily="34" charset="0"/>
            </a:endParaRPr>
          </a:p>
        </p:txBody>
      </p:sp>
      <p:sp>
        <p:nvSpPr>
          <p:cNvPr id="179" name="TextBox 25">
            <a:extLst>
              <a:ext uri="{FF2B5EF4-FFF2-40B4-BE49-F238E27FC236}">
                <a16:creationId xmlns:a16="http://schemas.microsoft.com/office/drawing/2014/main" id="{6A52CF79-D23D-4091-84B9-46EED97A4C7A}"/>
              </a:ext>
            </a:extLst>
          </p:cNvPr>
          <p:cNvSpPr txBox="1">
            <a:spLocks noChangeArrowheads="1"/>
          </p:cNvSpPr>
          <p:nvPr/>
        </p:nvSpPr>
        <p:spPr bwMode="auto">
          <a:xfrm>
            <a:off x="609600" y="33306200"/>
            <a:ext cx="31983363" cy="1323439"/>
          </a:xfrm>
          <a:prstGeom prst="rect">
            <a:avLst/>
          </a:prstGeom>
          <a:solidFill>
            <a:srgbClr val="008000"/>
          </a:solidFill>
          <a:ln>
            <a:noFill/>
          </a:ln>
          <a:extLst/>
        </p:spPr>
        <p:txBody>
          <a:bodyPr wrap="square">
            <a:spAutoFit/>
          </a:bodyPr>
          <a:lstStyle>
            <a:lvl1pPr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eaLnBrk="0" fontAlgn="base" hangingPunct="0">
              <a:spcBef>
                <a:spcPct val="0"/>
              </a:spcBef>
              <a:spcAft>
                <a:spcPct val="0"/>
              </a:spcAft>
              <a:defRPr sz="8600">
                <a:solidFill>
                  <a:schemeClr val="tx1"/>
                </a:solidFill>
                <a:latin typeface="Arial" charset="0"/>
              </a:defRPr>
            </a:lvl6pPr>
            <a:lvl7pPr marL="2971800" indent="-228600" eaLnBrk="0" fontAlgn="base" hangingPunct="0">
              <a:spcBef>
                <a:spcPct val="0"/>
              </a:spcBef>
              <a:spcAft>
                <a:spcPct val="0"/>
              </a:spcAft>
              <a:defRPr sz="8600">
                <a:solidFill>
                  <a:schemeClr val="tx1"/>
                </a:solidFill>
                <a:latin typeface="Arial" charset="0"/>
              </a:defRPr>
            </a:lvl7pPr>
            <a:lvl8pPr marL="3429000" indent="-228600" eaLnBrk="0" fontAlgn="base" hangingPunct="0">
              <a:spcBef>
                <a:spcPct val="0"/>
              </a:spcBef>
              <a:spcAft>
                <a:spcPct val="0"/>
              </a:spcAft>
              <a:defRPr sz="8600">
                <a:solidFill>
                  <a:schemeClr val="tx1"/>
                </a:solidFill>
                <a:latin typeface="Arial" charset="0"/>
              </a:defRPr>
            </a:lvl8pPr>
            <a:lvl9pPr marL="3886200" indent="-228600" eaLnBrk="0" fontAlgn="base" hangingPunct="0">
              <a:spcBef>
                <a:spcPct val="0"/>
              </a:spcBef>
              <a:spcAft>
                <a:spcPct val="0"/>
              </a:spcAft>
              <a:defRPr sz="8600">
                <a:solidFill>
                  <a:schemeClr val="tx1"/>
                </a:solidFill>
                <a:latin typeface="Arial" charset="0"/>
              </a:defRPr>
            </a:lvl9pPr>
          </a:lstStyle>
          <a:p>
            <a:pPr eaLnBrk="1" hangingPunct="1">
              <a:defRPr/>
            </a:pPr>
            <a:r>
              <a:rPr lang="en-US" altLang="zh-CN" sz="8000" b="1" u="sng" dirty="0">
                <a:solidFill>
                  <a:schemeClr val="bg1"/>
                </a:solidFill>
                <a:latin typeface="Calibri" pitchFamily="34" charset="0"/>
                <a:ea typeface="宋体" pitchFamily="2" charset="-122"/>
              </a:rPr>
              <a:t> Experiments</a:t>
            </a:r>
          </a:p>
        </p:txBody>
      </p:sp>
      <p:sp>
        <p:nvSpPr>
          <p:cNvPr id="181" name="Rounded Rectangle 139">
            <a:extLst>
              <a:ext uri="{FF2B5EF4-FFF2-40B4-BE49-F238E27FC236}">
                <a16:creationId xmlns:a16="http://schemas.microsoft.com/office/drawing/2014/main" id="{A5FE2799-6A73-46D6-857F-2D2AA00149DD}"/>
              </a:ext>
            </a:extLst>
          </p:cNvPr>
          <p:cNvSpPr/>
          <p:nvPr/>
        </p:nvSpPr>
        <p:spPr>
          <a:xfrm>
            <a:off x="705462" y="34801590"/>
            <a:ext cx="31677848" cy="8379647"/>
          </a:xfrm>
          <a:prstGeom prst="roundRect">
            <a:avLst>
              <a:gd name="adj" fmla="val 9260"/>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89" name="Rectangle 23">
            <a:extLst>
              <a:ext uri="{FF2B5EF4-FFF2-40B4-BE49-F238E27FC236}">
                <a16:creationId xmlns:a16="http://schemas.microsoft.com/office/drawing/2014/main" id="{24E2EF81-837A-4016-93FD-F329C00FCF5E}"/>
              </a:ext>
            </a:extLst>
          </p:cNvPr>
          <p:cNvSpPr>
            <a:spLocks noChangeArrowheads="1"/>
          </p:cNvSpPr>
          <p:nvPr/>
        </p:nvSpPr>
        <p:spPr bwMode="auto">
          <a:xfrm flipH="1">
            <a:off x="16249178" y="32615425"/>
            <a:ext cx="386316" cy="895202"/>
          </a:xfrm>
          <a:prstGeom prst="rect">
            <a:avLst/>
          </a:prstGeom>
          <a:solidFill>
            <a:srgbClr val="008000"/>
          </a:solidFill>
          <a:ln w="9525">
            <a:noFill/>
            <a:miter lim="800000"/>
            <a:headEnd/>
            <a:tailEnd/>
          </a:ln>
        </p:spPr>
        <p:txBody>
          <a:bodyPr wrap="none" lIns="91427" tIns="45712" rIns="91427" bIns="45712" anchor="ctr"/>
          <a:lstStyle/>
          <a:p>
            <a:pPr algn="ctr"/>
            <a:endParaRPr lang="en-US" dirty="0">
              <a:ea typeface="ＭＳ Ｐゴシック" charset="-128"/>
            </a:endParaRPr>
          </a:p>
        </p:txBody>
      </p:sp>
      <p:sp>
        <p:nvSpPr>
          <p:cNvPr id="40" name="矩形 39">
            <a:extLst>
              <a:ext uri="{FF2B5EF4-FFF2-40B4-BE49-F238E27FC236}">
                <a16:creationId xmlns:a16="http://schemas.microsoft.com/office/drawing/2014/main" id="{FE9254EA-A6FB-40E0-A61B-F374520DD35F}"/>
              </a:ext>
            </a:extLst>
          </p:cNvPr>
          <p:cNvSpPr/>
          <p:nvPr/>
        </p:nvSpPr>
        <p:spPr>
          <a:xfrm>
            <a:off x="17127804" y="12724421"/>
            <a:ext cx="15198946" cy="2246769"/>
          </a:xfrm>
          <a:prstGeom prst="rect">
            <a:avLst/>
          </a:prstGeom>
        </p:spPr>
        <p:txBody>
          <a:bodyPr wrap="square">
            <a:spAutoFit/>
          </a:bodyPr>
          <a:lstStyle/>
          <a:p>
            <a:r>
              <a:rPr lang="en-US" altLang="zh-CN" sz="2800" dirty="0">
                <a:latin typeface="Calibri" panose="020F0502020204030204" pitchFamily="34" charset="0"/>
                <a:ea typeface="+mj-ea"/>
                <a:cs typeface="Calibri" panose="020F0502020204030204" pitchFamily="34" charset="0"/>
              </a:rPr>
              <a:t>The architecture of ResNet18 equipped with SCAN: (</a:t>
            </a:r>
            <a:r>
              <a:rPr lang="en-US" altLang="zh-CN" sz="2800" dirty="0" err="1">
                <a:latin typeface="Calibri" panose="020F0502020204030204" pitchFamily="34" charset="0"/>
                <a:ea typeface="+mj-ea"/>
                <a:cs typeface="Calibri" panose="020F0502020204030204" pitchFamily="34" charset="0"/>
              </a:rPr>
              <a:t>i</a:t>
            </a:r>
            <a:r>
              <a:rPr lang="en-US" altLang="zh-CN" sz="2800" dirty="0">
                <a:latin typeface="Calibri" panose="020F0502020204030204" pitchFamily="34" charset="0"/>
                <a:ea typeface="+mj-ea"/>
                <a:cs typeface="Calibri" panose="020F0502020204030204" pitchFamily="34" charset="0"/>
              </a:rPr>
              <a:t>) The whole neural networks can be divided into three sections: backbone, attention modules and shallow classifiers. (ii) The backbone section is just identical to the origin model. (iii) Additional attention modules are attached after the intermediate features of backbone.(iv) Features refined by attention modules will be feed into the shallow classifiers, which consist of a bottleneck layer and a fully connected layer.</a:t>
            </a:r>
            <a:endParaRPr lang="zh-CN" altLang="en-US" sz="2800" dirty="0">
              <a:latin typeface="Calibri" panose="020F0502020204030204" pitchFamily="34" charset="0"/>
              <a:ea typeface="+mj-ea"/>
              <a:cs typeface="Calibri" panose="020F0502020204030204" pitchFamily="34" charset="0"/>
            </a:endParaRPr>
          </a:p>
        </p:txBody>
      </p:sp>
      <p:grpSp>
        <p:nvGrpSpPr>
          <p:cNvPr id="213" name="组合 212">
            <a:extLst>
              <a:ext uri="{FF2B5EF4-FFF2-40B4-BE49-F238E27FC236}">
                <a16:creationId xmlns:a16="http://schemas.microsoft.com/office/drawing/2014/main" id="{859F3562-1703-4789-920D-4A6C34B62B08}"/>
              </a:ext>
            </a:extLst>
          </p:cNvPr>
          <p:cNvGrpSpPr/>
          <p:nvPr/>
        </p:nvGrpSpPr>
        <p:grpSpPr>
          <a:xfrm>
            <a:off x="22345649" y="124916"/>
            <a:ext cx="6248724" cy="2743778"/>
            <a:chOff x="418655" y="729447"/>
            <a:chExt cx="5524945" cy="2425971"/>
          </a:xfrm>
        </p:grpSpPr>
        <p:pic>
          <p:nvPicPr>
            <p:cNvPr id="214" name="Picture 8">
              <a:extLst>
                <a:ext uri="{FF2B5EF4-FFF2-40B4-BE49-F238E27FC236}">
                  <a16:creationId xmlns:a16="http://schemas.microsoft.com/office/drawing/2014/main" id="{54B3A57C-A82B-4AD5-BAA7-F428D372E2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534" r="6487" b="36860"/>
            <a:stretch/>
          </p:blipFill>
          <p:spPr>
            <a:xfrm>
              <a:off x="2134739" y="951184"/>
              <a:ext cx="2200822" cy="1946031"/>
            </a:xfrm>
            <a:prstGeom prst="rect">
              <a:avLst/>
            </a:prstGeom>
          </p:spPr>
        </p:pic>
        <p:pic>
          <p:nvPicPr>
            <p:cNvPr id="215" name="Picture 8">
              <a:extLst>
                <a:ext uri="{FF2B5EF4-FFF2-40B4-BE49-F238E27FC236}">
                  <a16:creationId xmlns:a16="http://schemas.microsoft.com/office/drawing/2014/main" id="{124E6090-BBC9-43B5-9F82-CA4B9758AE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3394" b="36860"/>
            <a:stretch/>
          </p:blipFill>
          <p:spPr>
            <a:xfrm>
              <a:off x="418655" y="938351"/>
              <a:ext cx="1791145" cy="1946031"/>
            </a:xfrm>
            <a:prstGeom prst="rect">
              <a:avLst/>
            </a:prstGeom>
          </p:spPr>
        </p:pic>
        <p:pic>
          <p:nvPicPr>
            <p:cNvPr id="216" name="Picture 2">
              <a:extLst>
                <a:ext uri="{FF2B5EF4-FFF2-40B4-BE49-F238E27FC236}">
                  <a16:creationId xmlns:a16="http://schemas.microsoft.com/office/drawing/2014/main" id="{F05E2D37-BE1C-4492-8C6A-79DA8A1CBC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3973"/>
            <a:stretch/>
          </p:blipFill>
          <p:spPr>
            <a:xfrm>
              <a:off x="4002823" y="729447"/>
              <a:ext cx="1940777" cy="2425971"/>
            </a:xfrm>
            <a:prstGeom prst="rect">
              <a:avLst/>
            </a:prstGeom>
          </p:spPr>
        </p:pic>
      </p:grpSp>
      <p:sp>
        <p:nvSpPr>
          <p:cNvPr id="218" name="Rounded Rectangle 139">
            <a:extLst>
              <a:ext uri="{FF2B5EF4-FFF2-40B4-BE49-F238E27FC236}">
                <a16:creationId xmlns:a16="http://schemas.microsoft.com/office/drawing/2014/main" id="{902C738B-B5F7-4FD0-B101-322281E3B675}"/>
              </a:ext>
            </a:extLst>
          </p:cNvPr>
          <p:cNvSpPr/>
          <p:nvPr/>
        </p:nvSpPr>
        <p:spPr>
          <a:xfrm>
            <a:off x="705462" y="23768182"/>
            <a:ext cx="15079184" cy="9335349"/>
          </a:xfrm>
          <a:prstGeom prst="roundRect">
            <a:avLst>
              <a:gd name="adj" fmla="val 9260"/>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24" name="Rectangle 63">
            <a:extLst>
              <a:ext uri="{FF2B5EF4-FFF2-40B4-BE49-F238E27FC236}">
                <a16:creationId xmlns:a16="http://schemas.microsoft.com/office/drawing/2014/main" id="{675EA69E-7EA0-4228-9D96-5BF81F444A77}"/>
              </a:ext>
            </a:extLst>
          </p:cNvPr>
          <p:cNvSpPr txBox="1">
            <a:spLocks noChangeArrowheads="1"/>
          </p:cNvSpPr>
          <p:nvPr/>
        </p:nvSpPr>
        <p:spPr bwMode="auto">
          <a:xfrm>
            <a:off x="2133600" y="2757060"/>
            <a:ext cx="29325514" cy="12333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ctr" defTabSz="4389438" rtl="0" eaLnBrk="0" fontAlgn="base" hangingPunct="0">
              <a:spcBef>
                <a:spcPct val="0"/>
              </a:spcBef>
              <a:spcAft>
                <a:spcPct val="0"/>
              </a:spcAft>
              <a:defRPr sz="8000" b="1" baseline="0">
                <a:solidFill>
                  <a:srgbClr val="FF0000"/>
                </a:solidFill>
                <a:effectLst>
                  <a:outerShdw blurRad="38100" dist="38100" dir="2700000" algn="tl">
                    <a:srgbClr val="C0C0C0"/>
                  </a:outerShdw>
                </a:effectLst>
                <a:latin typeface="+mj-lt"/>
                <a:ea typeface="+mj-ea"/>
                <a:cs typeface="+mj-cs"/>
              </a:defRPr>
            </a:lvl1pPr>
            <a:lvl2pPr algn="ctr" defTabSz="4389438" rtl="0" eaLnBrk="0" fontAlgn="base" hangingPunct="0">
              <a:spcBef>
                <a:spcPct val="0"/>
              </a:spcBef>
              <a:spcAft>
                <a:spcPct val="0"/>
              </a:spcAft>
              <a:defRPr sz="8000" b="1">
                <a:solidFill>
                  <a:schemeClr val="accent2"/>
                </a:solidFill>
                <a:effectLst>
                  <a:outerShdw blurRad="38100" dist="38100" dir="2700000" algn="tl">
                    <a:srgbClr val="C0C0C0"/>
                  </a:outerShdw>
                </a:effectLst>
                <a:latin typeface="Calibri" pitchFamily="34" charset="0"/>
              </a:defRPr>
            </a:lvl2pPr>
            <a:lvl3pPr algn="ctr" defTabSz="4389438" rtl="0" eaLnBrk="0" fontAlgn="base" hangingPunct="0">
              <a:spcBef>
                <a:spcPct val="0"/>
              </a:spcBef>
              <a:spcAft>
                <a:spcPct val="0"/>
              </a:spcAft>
              <a:defRPr sz="8000" b="1">
                <a:solidFill>
                  <a:schemeClr val="accent2"/>
                </a:solidFill>
                <a:effectLst>
                  <a:outerShdw blurRad="38100" dist="38100" dir="2700000" algn="tl">
                    <a:srgbClr val="C0C0C0"/>
                  </a:outerShdw>
                </a:effectLst>
                <a:latin typeface="Calibri" pitchFamily="34" charset="0"/>
              </a:defRPr>
            </a:lvl3pPr>
            <a:lvl4pPr algn="ctr" defTabSz="4389438" rtl="0" eaLnBrk="0" fontAlgn="base" hangingPunct="0">
              <a:spcBef>
                <a:spcPct val="0"/>
              </a:spcBef>
              <a:spcAft>
                <a:spcPct val="0"/>
              </a:spcAft>
              <a:defRPr sz="8000" b="1">
                <a:solidFill>
                  <a:schemeClr val="accent2"/>
                </a:solidFill>
                <a:effectLst>
                  <a:outerShdw blurRad="38100" dist="38100" dir="2700000" algn="tl">
                    <a:srgbClr val="C0C0C0"/>
                  </a:outerShdw>
                </a:effectLst>
                <a:latin typeface="Calibri" pitchFamily="34" charset="0"/>
              </a:defRPr>
            </a:lvl4pPr>
            <a:lvl5pPr algn="ctr" defTabSz="4389438" rtl="0" eaLnBrk="0" fontAlgn="base" hangingPunct="0">
              <a:spcBef>
                <a:spcPct val="0"/>
              </a:spcBef>
              <a:spcAft>
                <a:spcPct val="0"/>
              </a:spcAft>
              <a:defRPr sz="8000" b="1">
                <a:solidFill>
                  <a:schemeClr val="accent2"/>
                </a:solidFill>
                <a:effectLst>
                  <a:outerShdw blurRad="38100" dist="38100" dir="2700000" algn="tl">
                    <a:srgbClr val="C0C0C0"/>
                  </a:outerShdw>
                </a:effectLst>
                <a:latin typeface="Calibri" pitchFamily="34" charset="0"/>
              </a:defRPr>
            </a:lvl5pPr>
            <a:lvl6pPr marL="457200" algn="ctr" defTabSz="4389438" rtl="0" fontAlgn="base">
              <a:spcBef>
                <a:spcPct val="0"/>
              </a:spcBef>
              <a:spcAft>
                <a:spcPct val="0"/>
              </a:spcAft>
              <a:defRPr sz="13000">
                <a:solidFill>
                  <a:schemeClr val="tx2"/>
                </a:solidFill>
                <a:latin typeface="Calibri" pitchFamily="34" charset="0"/>
              </a:defRPr>
            </a:lvl6pPr>
            <a:lvl7pPr marL="914400" algn="ctr" defTabSz="4389438" rtl="0" fontAlgn="base">
              <a:spcBef>
                <a:spcPct val="0"/>
              </a:spcBef>
              <a:spcAft>
                <a:spcPct val="0"/>
              </a:spcAft>
              <a:defRPr sz="13000">
                <a:solidFill>
                  <a:schemeClr val="tx2"/>
                </a:solidFill>
                <a:latin typeface="Calibri" pitchFamily="34" charset="0"/>
              </a:defRPr>
            </a:lvl7pPr>
            <a:lvl8pPr marL="1371600" algn="ctr" defTabSz="4389438" rtl="0" fontAlgn="base">
              <a:spcBef>
                <a:spcPct val="0"/>
              </a:spcBef>
              <a:spcAft>
                <a:spcPct val="0"/>
              </a:spcAft>
              <a:defRPr sz="13000">
                <a:solidFill>
                  <a:schemeClr val="tx2"/>
                </a:solidFill>
                <a:latin typeface="Calibri" pitchFamily="34" charset="0"/>
              </a:defRPr>
            </a:lvl8pPr>
            <a:lvl9pPr marL="1828800" algn="ctr" defTabSz="4389438" rtl="0" fontAlgn="base">
              <a:spcBef>
                <a:spcPct val="0"/>
              </a:spcBef>
              <a:spcAft>
                <a:spcPct val="0"/>
              </a:spcAft>
              <a:defRPr sz="13000">
                <a:solidFill>
                  <a:schemeClr val="tx2"/>
                </a:solidFill>
                <a:latin typeface="Calibri" pitchFamily="34" charset="0"/>
              </a:defRPr>
            </a:lvl9pPr>
          </a:lstStyle>
          <a:p>
            <a:r>
              <a:rPr lang="en-US" sz="6000" i="1" dirty="0">
                <a:solidFill>
                  <a:srgbClr val="002060"/>
                </a:solidFill>
              </a:rPr>
              <a:t>Linfeng Zhang, </a:t>
            </a:r>
            <a:r>
              <a:rPr lang="en-US" sz="6000" i="1" dirty="0" err="1">
                <a:solidFill>
                  <a:srgbClr val="002060"/>
                </a:solidFill>
              </a:rPr>
              <a:t>Zhanhong</a:t>
            </a:r>
            <a:r>
              <a:rPr lang="en-US" sz="6000" i="1" dirty="0">
                <a:solidFill>
                  <a:srgbClr val="002060"/>
                </a:solidFill>
              </a:rPr>
              <a:t> Ta</a:t>
            </a:r>
            <a:r>
              <a:rPr lang="en-US" altLang="zh-CN" sz="6000" i="1" dirty="0">
                <a:solidFill>
                  <a:srgbClr val="002060"/>
                </a:solidFill>
              </a:rPr>
              <a:t>n</a:t>
            </a:r>
            <a:r>
              <a:rPr lang="en-US" sz="6000" i="1" dirty="0">
                <a:solidFill>
                  <a:srgbClr val="002060"/>
                </a:solidFill>
              </a:rPr>
              <a:t>, </a:t>
            </a:r>
            <a:r>
              <a:rPr lang="en-US" sz="6000" i="1" dirty="0" err="1">
                <a:solidFill>
                  <a:srgbClr val="002060"/>
                </a:solidFill>
              </a:rPr>
              <a:t>Jiebo</a:t>
            </a:r>
            <a:r>
              <a:rPr lang="en-US" sz="6000" i="1" dirty="0">
                <a:solidFill>
                  <a:srgbClr val="002060"/>
                </a:solidFill>
              </a:rPr>
              <a:t> Song, </a:t>
            </a:r>
            <a:r>
              <a:rPr lang="en-US" sz="6000" i="1" dirty="0" err="1">
                <a:solidFill>
                  <a:srgbClr val="002060"/>
                </a:solidFill>
              </a:rPr>
              <a:t>Jingwei</a:t>
            </a:r>
            <a:r>
              <a:rPr lang="en-US" sz="6000" i="1" dirty="0">
                <a:solidFill>
                  <a:srgbClr val="002060"/>
                </a:solidFill>
              </a:rPr>
              <a:t> Chen, </a:t>
            </a:r>
            <a:r>
              <a:rPr lang="en-US" sz="6000" i="1" dirty="0" err="1">
                <a:solidFill>
                  <a:srgbClr val="002060"/>
                </a:solidFill>
              </a:rPr>
              <a:t>Chenglong</a:t>
            </a:r>
            <a:r>
              <a:rPr lang="en-US" sz="6000" i="1" dirty="0">
                <a:solidFill>
                  <a:srgbClr val="002060"/>
                </a:solidFill>
              </a:rPr>
              <a:t> Bao, Kaisheng Ma</a:t>
            </a:r>
          </a:p>
        </p:txBody>
      </p:sp>
      <p:pic>
        <p:nvPicPr>
          <p:cNvPr id="125" name="图片 124">
            <a:extLst>
              <a:ext uri="{FF2B5EF4-FFF2-40B4-BE49-F238E27FC236}">
                <a16:creationId xmlns:a16="http://schemas.microsoft.com/office/drawing/2014/main" id="{6AE2098E-16A9-4C8F-A76B-7F5CF99F6B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604" y="7507564"/>
            <a:ext cx="5320596" cy="3024191"/>
          </a:xfrm>
          <a:prstGeom prst="rect">
            <a:avLst/>
          </a:prstGeom>
          <a:solidFill>
            <a:srgbClr val="FFFFFF">
              <a:shade val="85000"/>
            </a:srgbClr>
          </a:solidFill>
          <a:ln w="190500" cap="rnd">
            <a:solidFill>
              <a:srgbClr val="FFFFFF"/>
            </a:solidFill>
          </a:ln>
          <a:effectLst>
            <a:outerShdw blurRad="50800" dist="38100" dir="18900000" algn="b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126" name="文本框 125">
            <a:extLst>
              <a:ext uri="{FF2B5EF4-FFF2-40B4-BE49-F238E27FC236}">
                <a16:creationId xmlns:a16="http://schemas.microsoft.com/office/drawing/2014/main" id="{D24150E7-58FD-4E80-979D-AA50BADDCD93}"/>
              </a:ext>
            </a:extLst>
          </p:cNvPr>
          <p:cNvSpPr txBox="1"/>
          <p:nvPr/>
        </p:nvSpPr>
        <p:spPr>
          <a:xfrm>
            <a:off x="1872673" y="10997175"/>
            <a:ext cx="6579344" cy="10667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2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DNNs achieves higher accuracy at the expense of </a:t>
            </a:r>
            <a:r>
              <a:rPr lang="en-US" altLang="zh-CN" sz="2800" kern="0" dirty="0">
                <a:solidFill>
                  <a:srgbClr val="FF0000"/>
                </a:solidFill>
                <a:latin typeface="Calibri" panose="020F0502020204030204" pitchFamily="34" charset="0"/>
                <a:ea typeface="宋体" panose="02010600030101010101" pitchFamily="2" charset="-122"/>
                <a:cs typeface="Calibri" panose="020F0502020204030204" pitchFamily="34" charset="0"/>
              </a:rPr>
              <a:t>explosive growth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in parameters and computation.</a:t>
            </a:r>
            <a:endParaRPr lang="en-US" altLang="zh-CN" sz="2800" dirty="0">
              <a:latin typeface="宋体" panose="02010600030101010101" pitchFamily="2" charset="-122"/>
              <a:ea typeface="宋体" panose="02010600030101010101" pitchFamily="2" charset="-122"/>
            </a:endParaRPr>
          </a:p>
        </p:txBody>
      </p:sp>
      <p:pic>
        <p:nvPicPr>
          <p:cNvPr id="127" name="Picture 4">
            <a:extLst>
              <a:ext uri="{FF2B5EF4-FFF2-40B4-BE49-F238E27FC236}">
                <a16:creationId xmlns:a16="http://schemas.microsoft.com/office/drawing/2014/main" id="{BCAB900E-EC18-4538-A8A9-8A14917A4196}"/>
              </a:ext>
            </a:extLst>
          </p:cNvPr>
          <p:cNvPicPr>
            <a:picLocks noChangeAspect="1"/>
          </p:cNvPicPr>
          <p:nvPr/>
        </p:nvPicPr>
        <p:blipFill rotWithShape="1">
          <a:blip r:embed="rId6"/>
          <a:srcRect l="8027" r="5410"/>
          <a:stretch/>
        </p:blipFill>
        <p:spPr>
          <a:xfrm>
            <a:off x="9144000" y="7433772"/>
            <a:ext cx="5492847" cy="3117511"/>
          </a:xfrm>
          <a:prstGeom prst="rect">
            <a:avLst/>
          </a:prstGeom>
          <a:solidFill>
            <a:srgbClr val="FFFFFF">
              <a:shade val="85000"/>
            </a:srgbClr>
          </a:solidFill>
          <a:ln w="190500" cap="rnd">
            <a:solidFill>
              <a:srgbClr val="FFFFFF"/>
            </a:solidFill>
          </a:ln>
          <a:effectLst>
            <a:outerShdw blurRad="50800" dist="38100" dir="18900000" algn="b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128" name="文本框 127">
            <a:extLst>
              <a:ext uri="{FF2B5EF4-FFF2-40B4-BE49-F238E27FC236}">
                <a16:creationId xmlns:a16="http://schemas.microsoft.com/office/drawing/2014/main" id="{5057DE8F-D1DE-4077-A02B-F5BED9287DDD}"/>
              </a:ext>
            </a:extLst>
          </p:cNvPr>
          <p:cNvSpPr txBox="1"/>
          <p:nvPr/>
        </p:nvSpPr>
        <p:spPr>
          <a:xfrm>
            <a:off x="9033625" y="11049025"/>
            <a:ext cx="6775488" cy="10667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2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Applications like self driving cars have </a:t>
            </a:r>
            <a:r>
              <a:rPr lang="en-US" altLang="zh-CN" sz="2800" kern="0" dirty="0">
                <a:solidFill>
                  <a:srgbClr val="FF0000"/>
                </a:solidFill>
                <a:latin typeface="Calibri" panose="020F0502020204030204" pitchFamily="34" charset="0"/>
                <a:ea typeface="宋体" panose="02010600030101010101" pitchFamily="2" charset="-122"/>
                <a:cs typeface="Calibri" panose="020F0502020204030204" pitchFamily="34" charset="0"/>
              </a:rPr>
              <a:t>limited computation resource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but demand real-time response.</a:t>
            </a:r>
          </a:p>
        </p:txBody>
      </p:sp>
      <p:sp>
        <p:nvSpPr>
          <p:cNvPr id="129" name="文本框 128">
            <a:extLst>
              <a:ext uri="{FF2B5EF4-FFF2-40B4-BE49-F238E27FC236}">
                <a16:creationId xmlns:a16="http://schemas.microsoft.com/office/drawing/2014/main" id="{61F8102F-D039-4B9B-AAF2-68DC290361E2}"/>
              </a:ext>
            </a:extLst>
          </p:cNvPr>
          <p:cNvSpPr txBox="1"/>
          <p:nvPr/>
        </p:nvSpPr>
        <p:spPr>
          <a:xfrm>
            <a:off x="1142998" y="5810193"/>
            <a:ext cx="13335002" cy="1066775"/>
          </a:xfrm>
          <a:prstGeom prst="rect">
            <a:avLst/>
          </a:prstGeom>
          <a:noFill/>
        </p:spPr>
        <p:txBody>
          <a:bodyPr wrap="square" lIns="0" tIns="0" rIns="0" bIns="0" rtlCol="0">
            <a:noAutofit/>
          </a:bodyPr>
          <a:lstStyle/>
          <a:p>
            <a:pPr marL="457200" indent="-457200">
              <a:buFont typeface="Wingdings" panose="05000000000000000000" pitchFamily="2" charset="2"/>
              <a:buChar char="n"/>
              <a:defRPr/>
            </a:pPr>
            <a:r>
              <a:rPr lang="en-US" altLang="zh-CN" sz="3600" kern="0" dirty="0">
                <a:solidFill>
                  <a:prstClr val="black"/>
                </a:solidFill>
                <a:latin typeface="Calibri" panose="020F0502020204030204" pitchFamily="34" charset="0"/>
                <a:ea typeface="宋体" panose="02010600030101010101" pitchFamily="2" charset="-122"/>
                <a:cs typeface="Calibri" panose="020F0502020204030204" pitchFamily="34" charset="0"/>
              </a:rPr>
              <a:t>We need to compress and accelerate deep neural networks models for their deployment.</a:t>
            </a:r>
            <a:endParaRPr lang="en-US" altLang="zh-CN" sz="3600" dirty="0">
              <a:latin typeface="宋体" panose="02010600030101010101" pitchFamily="2" charset="-122"/>
              <a:ea typeface="宋体" panose="02010600030101010101" pitchFamily="2" charset="-122"/>
            </a:endParaRPr>
          </a:p>
        </p:txBody>
      </p:sp>
      <p:pic>
        <p:nvPicPr>
          <p:cNvPr id="130" name="图片 129">
            <a:extLst>
              <a:ext uri="{FF2B5EF4-FFF2-40B4-BE49-F238E27FC236}">
                <a16:creationId xmlns:a16="http://schemas.microsoft.com/office/drawing/2014/main" id="{3CF5EE60-2608-41FA-9B5B-B8CA4DE2F1D7}"/>
              </a:ext>
            </a:extLst>
          </p:cNvPr>
          <p:cNvPicPr>
            <a:picLocks noChangeAspect="1"/>
          </p:cNvPicPr>
          <p:nvPr/>
        </p:nvPicPr>
        <p:blipFill rotWithShape="1">
          <a:blip r:embed="rId7">
            <a:extLst>
              <a:ext uri="{28A0092B-C50C-407E-A947-70E740481C1C}">
                <a14:useLocalDpi xmlns:a14="http://schemas.microsoft.com/office/drawing/2010/main" val="0"/>
              </a:ext>
            </a:extLst>
          </a:blip>
          <a:srcRect t="4310"/>
          <a:stretch/>
        </p:blipFill>
        <p:spPr>
          <a:xfrm>
            <a:off x="2048469" y="15086396"/>
            <a:ext cx="2195506" cy="3145041"/>
          </a:xfrm>
          <a:prstGeom prst="rect">
            <a:avLst/>
          </a:prstGeom>
          <a:solidFill>
            <a:srgbClr val="FFFFFF">
              <a:shade val="85000"/>
            </a:srgbClr>
          </a:solidFill>
          <a:ln w="190500" cap="rnd">
            <a:solidFill>
              <a:srgbClr val="FFFFFF"/>
            </a:solidFill>
          </a:ln>
          <a:effectLst>
            <a:outerShdw blurRad="50800" dist="38100" dir="18900000" algn="b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pic>
        <p:nvPicPr>
          <p:cNvPr id="131" name="图片 130">
            <a:extLst>
              <a:ext uri="{FF2B5EF4-FFF2-40B4-BE49-F238E27FC236}">
                <a16:creationId xmlns:a16="http://schemas.microsoft.com/office/drawing/2014/main" id="{FB7E5C75-F5F0-4638-AEEC-78C83BBBD9D5}"/>
              </a:ext>
            </a:extLst>
          </p:cNvPr>
          <p:cNvPicPr>
            <a:picLocks noChangeAspect="1"/>
          </p:cNvPicPr>
          <p:nvPr/>
        </p:nvPicPr>
        <p:blipFill>
          <a:blip r:embed="rId8"/>
          <a:stretch>
            <a:fillRect/>
          </a:stretch>
        </p:blipFill>
        <p:spPr>
          <a:xfrm>
            <a:off x="5215079" y="15192788"/>
            <a:ext cx="4650236" cy="3068150"/>
          </a:xfrm>
          <a:prstGeom prst="rect">
            <a:avLst/>
          </a:prstGeom>
          <a:solidFill>
            <a:srgbClr val="FFFFFF">
              <a:shade val="85000"/>
            </a:srgbClr>
          </a:solidFill>
          <a:ln w="190500" cap="rnd">
            <a:solidFill>
              <a:srgbClr val="FFFFFF"/>
            </a:solidFill>
          </a:ln>
          <a:effectLst>
            <a:outerShdw blurRad="50800" dist="38100" dir="18900000" algn="b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132" name="文本框 131">
            <a:extLst>
              <a:ext uri="{FF2B5EF4-FFF2-40B4-BE49-F238E27FC236}">
                <a16:creationId xmlns:a16="http://schemas.microsoft.com/office/drawing/2014/main" id="{A0D8DE61-7630-43BE-910E-90FB5C9B6A9F}"/>
              </a:ext>
            </a:extLst>
          </p:cNvPr>
          <p:cNvSpPr txBox="1"/>
          <p:nvPr/>
        </p:nvSpPr>
        <p:spPr>
          <a:xfrm>
            <a:off x="10477753" y="15276434"/>
            <a:ext cx="5410588" cy="1499604"/>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2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These two pictures contain a shark. For human beings, the classification of the left image (which is confusing) requires more consideration compared with the right image.</a:t>
            </a:r>
            <a:endParaRPr lang="en-US" altLang="zh-CN" sz="2800" dirty="0">
              <a:latin typeface="宋体" panose="02010600030101010101" pitchFamily="2" charset="-122"/>
              <a:ea typeface="宋体" panose="02010600030101010101" pitchFamily="2" charset="-122"/>
            </a:endParaRPr>
          </a:p>
        </p:txBody>
      </p:sp>
      <p:sp>
        <p:nvSpPr>
          <p:cNvPr id="135" name="文本框 134">
            <a:extLst>
              <a:ext uri="{FF2B5EF4-FFF2-40B4-BE49-F238E27FC236}">
                <a16:creationId xmlns:a16="http://schemas.microsoft.com/office/drawing/2014/main" id="{E74A6950-687A-4657-A009-73CC0818DB4A}"/>
              </a:ext>
            </a:extLst>
          </p:cNvPr>
          <p:cNvSpPr txBox="1"/>
          <p:nvPr/>
        </p:nvSpPr>
        <p:spPr>
          <a:xfrm>
            <a:off x="1994604" y="18828579"/>
            <a:ext cx="12300292" cy="878839"/>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32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3200" kern="0" dirty="0">
                <a:solidFill>
                  <a:prstClr val="black"/>
                </a:solidFill>
                <a:latin typeface="Calibri" panose="020F0502020204030204" pitchFamily="34" charset="0"/>
                <a:ea typeface="宋体" panose="02010600030101010101" pitchFamily="2" charset="-122"/>
                <a:cs typeface="Calibri" panose="020F0502020204030204" pitchFamily="34" charset="0"/>
              </a:rPr>
              <a:t>However, different from human perception, computer vision systems treat the two images with the same time.</a:t>
            </a:r>
            <a:endParaRPr lang="en-US" altLang="zh-CN" sz="3200" dirty="0">
              <a:latin typeface="宋体" panose="02010600030101010101" pitchFamily="2" charset="-122"/>
              <a:ea typeface="宋体" panose="02010600030101010101" pitchFamily="2" charset="-122"/>
            </a:endParaRPr>
          </a:p>
        </p:txBody>
      </p:sp>
      <p:sp>
        <p:nvSpPr>
          <p:cNvPr id="150" name="圆角矩形 9">
            <a:extLst>
              <a:ext uri="{FF2B5EF4-FFF2-40B4-BE49-F238E27FC236}">
                <a16:creationId xmlns:a16="http://schemas.microsoft.com/office/drawing/2014/main" id="{AEBA7657-51C6-483F-858D-0E372F44DC5B}"/>
              </a:ext>
            </a:extLst>
          </p:cNvPr>
          <p:cNvSpPr/>
          <p:nvPr/>
        </p:nvSpPr>
        <p:spPr bwMode="ltGray">
          <a:xfrm>
            <a:off x="2880631" y="20109633"/>
            <a:ext cx="10830814" cy="1340968"/>
          </a:xfrm>
          <a:prstGeom prst="roundRect">
            <a:avLst/>
          </a:prstGeom>
          <a:solidFill>
            <a:srgbClr val="F5FDF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zh-CN" altLang="en-US" dirty="0" err="1"/>
          </a:p>
        </p:txBody>
      </p:sp>
      <p:sp>
        <p:nvSpPr>
          <p:cNvPr id="151" name="半闭框 5">
            <a:extLst>
              <a:ext uri="{FF2B5EF4-FFF2-40B4-BE49-F238E27FC236}">
                <a16:creationId xmlns:a16="http://schemas.microsoft.com/office/drawing/2014/main" id="{0907374A-51E3-447A-A6B2-6356FD7F54C0}"/>
              </a:ext>
            </a:extLst>
          </p:cNvPr>
          <p:cNvSpPr/>
          <p:nvPr/>
        </p:nvSpPr>
        <p:spPr bwMode="ltGray">
          <a:xfrm>
            <a:off x="2845848" y="20109633"/>
            <a:ext cx="638781" cy="585985"/>
          </a:xfrm>
          <a:prstGeom prst="halfFrame">
            <a:avLst>
              <a:gd name="adj1" fmla="val 19850"/>
              <a:gd name="adj2" fmla="val 17924"/>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zh-CN" altLang="en-US" dirty="0" err="1">
              <a:solidFill>
                <a:schemeClr val="tx1"/>
              </a:solidFill>
            </a:endParaRPr>
          </a:p>
        </p:txBody>
      </p:sp>
      <p:sp>
        <p:nvSpPr>
          <p:cNvPr id="153" name="半闭框 8">
            <a:extLst>
              <a:ext uri="{FF2B5EF4-FFF2-40B4-BE49-F238E27FC236}">
                <a16:creationId xmlns:a16="http://schemas.microsoft.com/office/drawing/2014/main" id="{FEC2E3C3-E3C5-4EA4-9956-48FDFA7FAD40}"/>
              </a:ext>
            </a:extLst>
          </p:cNvPr>
          <p:cNvSpPr/>
          <p:nvPr/>
        </p:nvSpPr>
        <p:spPr bwMode="ltGray">
          <a:xfrm rot="10800000">
            <a:off x="13136166" y="20824468"/>
            <a:ext cx="607258" cy="678668"/>
          </a:xfrm>
          <a:prstGeom prst="halfFrame">
            <a:avLst>
              <a:gd name="adj1" fmla="val 19850"/>
              <a:gd name="adj2" fmla="val 17924"/>
            </a:avLst>
          </a:prstGeom>
          <a:solidFill>
            <a:schemeClr val="accent1">
              <a:lumMod val="5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zh-CN" altLang="en-US" dirty="0" err="1">
              <a:solidFill>
                <a:schemeClr val="tx1"/>
              </a:solidFill>
            </a:endParaRPr>
          </a:p>
        </p:txBody>
      </p:sp>
      <p:sp>
        <p:nvSpPr>
          <p:cNvPr id="154" name="文本框 153">
            <a:extLst>
              <a:ext uri="{FF2B5EF4-FFF2-40B4-BE49-F238E27FC236}">
                <a16:creationId xmlns:a16="http://schemas.microsoft.com/office/drawing/2014/main" id="{1D106373-2FC5-457E-8882-0607F14F334B}"/>
              </a:ext>
            </a:extLst>
          </p:cNvPr>
          <p:cNvSpPr txBox="1"/>
          <p:nvPr/>
        </p:nvSpPr>
        <p:spPr>
          <a:xfrm>
            <a:off x="3574771" y="20365611"/>
            <a:ext cx="10368470" cy="1137525"/>
          </a:xfrm>
          <a:prstGeom prst="rect">
            <a:avLst/>
          </a:prstGeom>
          <a:noFill/>
        </p:spPr>
        <p:txBody>
          <a:bodyPr wrap="square" lIns="0" tIns="0" rIns="0" bIns="0" rtlCol="0">
            <a:noAutofit/>
          </a:bodyPr>
          <a:lstStyle/>
          <a:p>
            <a:pPr>
              <a:defRPr/>
            </a:pPr>
            <a:r>
              <a:rPr lang="en-US" altLang="zh-CN" sz="3200" kern="0" dirty="0">
                <a:solidFill>
                  <a:prstClr val="black"/>
                </a:solidFill>
                <a:latin typeface="Calibri" panose="020F0502020204030204" pitchFamily="34" charset="0"/>
                <a:ea typeface="宋体" panose="02010600030101010101" pitchFamily="2" charset="-122"/>
                <a:cs typeface="Calibri" panose="020F0502020204030204" pitchFamily="34" charset="0"/>
              </a:rPr>
              <a:t>We should build a model like human perception, which can </a:t>
            </a:r>
            <a:r>
              <a:rPr lang="en-US" altLang="zh-CN" sz="3200" b="1" kern="0" dirty="0">
                <a:solidFill>
                  <a:prstClr val="black"/>
                </a:solidFill>
                <a:latin typeface="Calibri" panose="020F0502020204030204" pitchFamily="34" charset="0"/>
                <a:ea typeface="宋体" panose="02010600030101010101" pitchFamily="2" charset="-122"/>
                <a:cs typeface="Calibri" panose="020F0502020204030204" pitchFamily="34" charset="0"/>
              </a:rPr>
              <a:t>classify easy samples with less computation </a:t>
            </a:r>
            <a:r>
              <a:rPr lang="en-US" altLang="zh-CN" sz="3200" kern="0" dirty="0">
                <a:solidFill>
                  <a:prstClr val="black"/>
                </a:solidFill>
                <a:latin typeface="Calibri" panose="020F0502020204030204" pitchFamily="34" charset="0"/>
                <a:ea typeface="宋体" panose="02010600030101010101" pitchFamily="2" charset="-122"/>
                <a:cs typeface="Calibri" panose="020F0502020204030204" pitchFamily="34" charset="0"/>
              </a:rPr>
              <a:t>!  </a:t>
            </a:r>
          </a:p>
        </p:txBody>
      </p:sp>
      <p:pic>
        <p:nvPicPr>
          <p:cNvPr id="2" name="图片 1">
            <a:extLst>
              <a:ext uri="{FF2B5EF4-FFF2-40B4-BE49-F238E27FC236}">
                <a16:creationId xmlns:a16="http://schemas.microsoft.com/office/drawing/2014/main" id="{69AD3D40-31B0-4549-9041-C18E73ADBB79}"/>
              </a:ext>
            </a:extLst>
          </p:cNvPr>
          <p:cNvPicPr>
            <a:picLocks noChangeAspect="1"/>
          </p:cNvPicPr>
          <p:nvPr/>
        </p:nvPicPr>
        <p:blipFill>
          <a:blip r:embed="rId9"/>
          <a:stretch>
            <a:fillRect/>
          </a:stretch>
        </p:blipFill>
        <p:spPr>
          <a:xfrm>
            <a:off x="1572858" y="24061323"/>
            <a:ext cx="8563234" cy="2245408"/>
          </a:xfrm>
          <a:prstGeom prst="rect">
            <a:avLst/>
          </a:prstGeom>
        </p:spPr>
      </p:pic>
      <p:pic>
        <p:nvPicPr>
          <p:cNvPr id="4" name="图片 3">
            <a:extLst>
              <a:ext uri="{FF2B5EF4-FFF2-40B4-BE49-F238E27FC236}">
                <a16:creationId xmlns:a16="http://schemas.microsoft.com/office/drawing/2014/main" id="{36C47ECF-E907-4358-800A-076A39CCEF2B}"/>
              </a:ext>
            </a:extLst>
          </p:cNvPr>
          <p:cNvPicPr>
            <a:picLocks noChangeAspect="1"/>
          </p:cNvPicPr>
          <p:nvPr/>
        </p:nvPicPr>
        <p:blipFill rotWithShape="1">
          <a:blip r:embed="rId10"/>
          <a:srcRect r="48339"/>
          <a:stretch/>
        </p:blipFill>
        <p:spPr>
          <a:xfrm>
            <a:off x="2061750" y="30148401"/>
            <a:ext cx="7007750" cy="2072820"/>
          </a:xfrm>
          <a:prstGeom prst="rect">
            <a:avLst/>
          </a:prstGeom>
        </p:spPr>
      </p:pic>
      <p:pic>
        <p:nvPicPr>
          <p:cNvPr id="9" name="图片 8">
            <a:extLst>
              <a:ext uri="{FF2B5EF4-FFF2-40B4-BE49-F238E27FC236}">
                <a16:creationId xmlns:a16="http://schemas.microsoft.com/office/drawing/2014/main" id="{171DC619-4D5C-4BB7-91C4-3CB91F310E73}"/>
              </a:ext>
            </a:extLst>
          </p:cNvPr>
          <p:cNvPicPr>
            <a:picLocks noChangeAspect="1"/>
          </p:cNvPicPr>
          <p:nvPr/>
        </p:nvPicPr>
        <p:blipFill>
          <a:blip r:embed="rId11"/>
          <a:stretch>
            <a:fillRect/>
          </a:stretch>
        </p:blipFill>
        <p:spPr>
          <a:xfrm>
            <a:off x="1695770" y="27220989"/>
            <a:ext cx="7337855" cy="2272107"/>
          </a:xfrm>
          <a:prstGeom prst="rect">
            <a:avLst/>
          </a:prstGeom>
        </p:spPr>
      </p:pic>
      <p:sp>
        <p:nvSpPr>
          <p:cNvPr id="200" name="文本框 199">
            <a:extLst>
              <a:ext uri="{FF2B5EF4-FFF2-40B4-BE49-F238E27FC236}">
                <a16:creationId xmlns:a16="http://schemas.microsoft.com/office/drawing/2014/main" id="{A09063D2-1297-4ECD-B4B8-927425239156}"/>
              </a:ext>
            </a:extLst>
          </p:cNvPr>
          <p:cNvSpPr txBox="1"/>
          <p:nvPr/>
        </p:nvSpPr>
        <p:spPr>
          <a:xfrm>
            <a:off x="10779965" y="30408768"/>
            <a:ext cx="5022620" cy="10667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2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b="1" kern="0" dirty="0" err="1">
                <a:solidFill>
                  <a:prstClr val="black"/>
                </a:solidFill>
                <a:latin typeface="Calibri" panose="020F0502020204030204" pitchFamily="34" charset="0"/>
                <a:ea typeface="宋体" panose="02010600030101010101" pitchFamily="2" charset="-122"/>
                <a:cs typeface="Calibri" panose="020F0502020204030204" pitchFamily="34" charset="0"/>
              </a:rPr>
              <a:t>SkipNet</a:t>
            </a:r>
            <a:r>
              <a:rPr lang="en-US" altLang="zh-CN" sz="2800" b="1" kern="0" dirty="0">
                <a:solidFill>
                  <a:prstClr val="black"/>
                </a:solidFill>
                <a:latin typeface="Calibri" panose="020F0502020204030204" pitchFamily="34" charset="0"/>
                <a:ea typeface="宋体" panose="02010600030101010101" pitchFamily="2" charset="-122"/>
                <a:cs typeface="Calibri" panose="020F0502020204030204" pitchFamily="34" charset="0"/>
              </a:rPr>
              <a:t>: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Skip some layers in neural networks.</a:t>
            </a:r>
          </a:p>
          <a:p>
            <a:pPr marL="342900" indent="-342900">
              <a:buFont typeface="Wingdings" panose="05000000000000000000" pitchFamily="2" charset="2"/>
              <a:buChar char="u"/>
              <a:defRPr/>
            </a:pPr>
            <a:r>
              <a:rPr lang="en-US" altLang="zh-CN" sz="2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b="1" kern="0" dirty="0">
                <a:solidFill>
                  <a:prstClr val="black"/>
                </a:solidFill>
                <a:latin typeface="Calibri" panose="020F0502020204030204" pitchFamily="34" charset="0"/>
                <a:ea typeface="宋体" panose="02010600030101010101" pitchFamily="2" charset="-122"/>
                <a:cs typeface="Calibri" panose="020F0502020204030204" pitchFamily="34" charset="0"/>
              </a:rPr>
              <a:t>Problem: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Not friendly to hardware.</a:t>
            </a:r>
          </a:p>
        </p:txBody>
      </p:sp>
      <p:sp>
        <p:nvSpPr>
          <p:cNvPr id="203" name="文本框 202">
            <a:extLst>
              <a:ext uri="{FF2B5EF4-FFF2-40B4-BE49-F238E27FC236}">
                <a16:creationId xmlns:a16="http://schemas.microsoft.com/office/drawing/2014/main" id="{4ADBA182-90EC-4F6A-BB53-75A2D1008182}"/>
              </a:ext>
            </a:extLst>
          </p:cNvPr>
          <p:cNvSpPr txBox="1"/>
          <p:nvPr/>
        </p:nvSpPr>
        <p:spPr>
          <a:xfrm>
            <a:off x="10814524" y="27207345"/>
            <a:ext cx="3839685" cy="10667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2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b="1" kern="0" dirty="0" err="1">
                <a:solidFill>
                  <a:prstClr val="black"/>
                </a:solidFill>
                <a:latin typeface="Calibri" panose="020F0502020204030204" pitchFamily="34" charset="0"/>
                <a:ea typeface="宋体" panose="02010600030101010101" pitchFamily="2" charset="-122"/>
                <a:cs typeface="Calibri" panose="020F0502020204030204" pitchFamily="34" charset="0"/>
              </a:rPr>
              <a:t>Slimmable</a:t>
            </a:r>
            <a:r>
              <a:rPr lang="en-US" altLang="zh-CN" sz="2800" b="1" kern="0" dirty="0">
                <a:solidFill>
                  <a:prstClr val="black"/>
                </a:solidFill>
                <a:latin typeface="Calibri" panose="020F0502020204030204" pitchFamily="34" charset="0"/>
                <a:ea typeface="宋体" panose="02010600030101010101" pitchFamily="2" charset="-122"/>
                <a:cs typeface="Calibri" panose="020F0502020204030204" pitchFamily="34" charset="0"/>
              </a:rPr>
              <a:t> NN: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Train a NN which works with arbitrary channels.</a:t>
            </a:r>
          </a:p>
          <a:p>
            <a:pPr marL="342900" indent="-342900">
              <a:buFont typeface="Wingdings" panose="05000000000000000000" pitchFamily="2" charset="2"/>
              <a:buChar char="u"/>
              <a:defRPr/>
            </a:pPr>
            <a:r>
              <a:rPr lang="en-US" altLang="zh-CN" sz="2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b="1" kern="0" dirty="0">
                <a:solidFill>
                  <a:prstClr val="black"/>
                </a:solidFill>
                <a:latin typeface="Calibri" panose="020F0502020204030204" pitchFamily="34" charset="0"/>
                <a:ea typeface="宋体" panose="02010600030101010101" pitchFamily="2" charset="-122"/>
                <a:cs typeface="Calibri" panose="020F0502020204030204" pitchFamily="34" charset="0"/>
              </a:rPr>
              <a:t>Problem: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Computation of different width can not be shared.</a:t>
            </a:r>
          </a:p>
        </p:txBody>
      </p:sp>
      <p:sp>
        <p:nvSpPr>
          <p:cNvPr id="13" name="矩形 12">
            <a:extLst>
              <a:ext uri="{FF2B5EF4-FFF2-40B4-BE49-F238E27FC236}">
                <a16:creationId xmlns:a16="http://schemas.microsoft.com/office/drawing/2014/main" id="{34FCD043-ABF0-48ED-BFDB-9A82DBD4DD67}"/>
              </a:ext>
            </a:extLst>
          </p:cNvPr>
          <p:cNvSpPr/>
          <p:nvPr/>
        </p:nvSpPr>
        <p:spPr>
          <a:xfrm>
            <a:off x="10676290" y="24097003"/>
            <a:ext cx="4585520" cy="2246769"/>
          </a:xfrm>
          <a:prstGeom prst="rect">
            <a:avLst/>
          </a:prstGeom>
        </p:spPr>
        <p:txBody>
          <a:bodyPr wrap="square">
            <a:spAutoFit/>
          </a:bodyPr>
          <a:lstStyle/>
          <a:p>
            <a:pPr marL="342900" indent="-342900">
              <a:buFont typeface="Wingdings" panose="05000000000000000000" pitchFamily="2" charset="2"/>
              <a:buChar char="u"/>
              <a:defRPr/>
            </a:pPr>
            <a:r>
              <a:rPr lang="en-US" altLang="zh-CN" sz="2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b="1" kern="0" dirty="0" err="1">
                <a:solidFill>
                  <a:prstClr val="black"/>
                </a:solidFill>
                <a:latin typeface="Calibri" panose="020F0502020204030204" pitchFamily="34" charset="0"/>
                <a:cs typeface="Calibri" panose="020F0502020204030204" pitchFamily="34" charset="0"/>
              </a:rPr>
              <a:t>MSDNet</a:t>
            </a:r>
            <a:r>
              <a:rPr lang="en-US" altLang="zh-CN" sz="2800" b="1" kern="0" dirty="0">
                <a:solidFill>
                  <a:prstClr val="black"/>
                </a:solidFill>
                <a:latin typeface="Calibri" panose="020F0502020204030204" pitchFamily="34" charset="0"/>
                <a:cs typeface="Calibri" panose="020F0502020204030204" pitchFamily="34" charset="0"/>
              </a:rPr>
              <a:t>:  </a:t>
            </a:r>
            <a:r>
              <a:rPr lang="en-US" altLang="zh-CN" sz="2800" kern="0" dirty="0">
                <a:solidFill>
                  <a:prstClr val="black"/>
                </a:solidFill>
                <a:latin typeface="Calibri" panose="020F0502020204030204" pitchFamily="34" charset="0"/>
                <a:cs typeface="Calibri" panose="020F0502020204030204" pitchFamily="34" charset="0"/>
              </a:rPr>
              <a:t>Build shallow classifiers upon different scale features.</a:t>
            </a:r>
          </a:p>
          <a:p>
            <a:pPr marL="342900" indent="-342900">
              <a:buFont typeface="Wingdings" panose="05000000000000000000" pitchFamily="2" charset="2"/>
              <a:buChar char="u"/>
              <a:defRPr/>
            </a:pPr>
            <a:r>
              <a:rPr lang="en-US" altLang="zh-CN" sz="2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b="1" kern="0" dirty="0">
                <a:solidFill>
                  <a:prstClr val="black"/>
                </a:solidFill>
                <a:latin typeface="Calibri" panose="020F0502020204030204" pitchFamily="34" charset="0"/>
                <a:cs typeface="Calibri" panose="020F0502020204030204" pitchFamily="34" charset="0"/>
              </a:rPr>
              <a:t>Problem: </a:t>
            </a:r>
            <a:r>
              <a:rPr lang="en-US" altLang="zh-CN" sz="2800" kern="0" dirty="0">
                <a:solidFill>
                  <a:prstClr val="black"/>
                </a:solidFill>
                <a:latin typeface="Calibri" panose="020F0502020204030204" pitchFamily="34" charset="0"/>
                <a:cs typeface="Calibri" panose="020F0502020204030204" pitchFamily="34" charset="0"/>
              </a:rPr>
              <a:t>Limited with DenseNet. Low accuracy.</a:t>
            </a:r>
          </a:p>
        </p:txBody>
      </p:sp>
      <p:pic>
        <p:nvPicPr>
          <p:cNvPr id="16" name="图片 15">
            <a:extLst>
              <a:ext uri="{FF2B5EF4-FFF2-40B4-BE49-F238E27FC236}">
                <a16:creationId xmlns:a16="http://schemas.microsoft.com/office/drawing/2014/main" id="{698C1062-4C5E-4563-9CFA-CA125B14E9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146882" y="5974525"/>
            <a:ext cx="14702836" cy="6645478"/>
          </a:xfrm>
          <a:prstGeom prst="rect">
            <a:avLst/>
          </a:prstGeom>
        </p:spPr>
      </p:pic>
      <p:sp>
        <p:nvSpPr>
          <p:cNvPr id="217" name="文本框 216">
            <a:extLst>
              <a:ext uri="{FF2B5EF4-FFF2-40B4-BE49-F238E27FC236}">
                <a16:creationId xmlns:a16="http://schemas.microsoft.com/office/drawing/2014/main" id="{660C7023-AC98-4A0F-B34A-90E4464F6C4B}"/>
              </a:ext>
            </a:extLst>
          </p:cNvPr>
          <p:cNvSpPr txBox="1"/>
          <p:nvPr/>
        </p:nvSpPr>
        <p:spPr>
          <a:xfrm>
            <a:off x="25505580" y="15621000"/>
            <a:ext cx="6154831"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2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The shallow classifiers architecture and training methods in self distillation are utilized to train small models.</a:t>
            </a:r>
            <a:endParaRPr lang="en-US" altLang="zh-CN" sz="2800" dirty="0">
              <a:latin typeface="宋体" panose="02010600030101010101" pitchFamily="2" charset="-122"/>
              <a:ea typeface="宋体" panose="02010600030101010101" pitchFamily="2" charset="-122"/>
            </a:endParaRPr>
          </a:p>
        </p:txBody>
      </p:sp>
      <p:sp>
        <p:nvSpPr>
          <p:cNvPr id="222" name="文本框 221">
            <a:extLst>
              <a:ext uri="{FF2B5EF4-FFF2-40B4-BE49-F238E27FC236}">
                <a16:creationId xmlns:a16="http://schemas.microsoft.com/office/drawing/2014/main" id="{8019D7CA-9885-4FF1-B014-DF822E3338D8}"/>
              </a:ext>
            </a:extLst>
          </p:cNvPr>
          <p:cNvSpPr txBox="1"/>
          <p:nvPr/>
        </p:nvSpPr>
        <p:spPr>
          <a:xfrm>
            <a:off x="25505580" y="17246668"/>
            <a:ext cx="6243626"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2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In self distillation, each shallow classifier is constructed by a bottleneck layer and fully connected layer, trained by distillation, which can be formulated as </a:t>
            </a:r>
            <a:endParaRPr lang="en-US" altLang="zh-CN" sz="2800" dirty="0">
              <a:latin typeface="宋体" panose="02010600030101010101" pitchFamily="2" charset="-122"/>
              <a:ea typeface="宋体" panose="02010600030101010101" pitchFamily="2" charset="-122"/>
            </a:endParaRPr>
          </a:p>
        </p:txBody>
      </p:sp>
      <p:pic>
        <p:nvPicPr>
          <p:cNvPr id="223" name="图片 222">
            <a:extLst>
              <a:ext uri="{FF2B5EF4-FFF2-40B4-BE49-F238E27FC236}">
                <a16:creationId xmlns:a16="http://schemas.microsoft.com/office/drawing/2014/main" id="{BB789C8F-FB08-43EA-83D2-7E985887643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227208" y="16314627"/>
            <a:ext cx="7928811" cy="2902120"/>
          </a:xfrm>
          <a:prstGeom prst="rect">
            <a:avLst/>
          </a:prstGeom>
        </p:spPr>
      </p:pic>
      <p:sp>
        <p:nvSpPr>
          <p:cNvPr id="225" name="矩形 224">
            <a:extLst>
              <a:ext uri="{FF2B5EF4-FFF2-40B4-BE49-F238E27FC236}">
                <a16:creationId xmlns:a16="http://schemas.microsoft.com/office/drawing/2014/main" id="{2D21F0B2-15CD-46E9-868E-88848A63F2BC}"/>
              </a:ext>
            </a:extLst>
          </p:cNvPr>
          <p:cNvSpPr/>
          <p:nvPr/>
        </p:nvSpPr>
        <p:spPr>
          <a:xfrm>
            <a:off x="17124948" y="15470007"/>
            <a:ext cx="3971600" cy="523220"/>
          </a:xfrm>
          <a:prstGeom prst="rect">
            <a:avLst/>
          </a:prstGeom>
        </p:spPr>
        <p:txBody>
          <a:bodyPr wrap="none">
            <a:spAutoFit/>
          </a:bodyPr>
          <a:lstStyle/>
          <a:p>
            <a:pPr>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b="1" dirty="0">
                <a:latin typeface="Calibri" panose="020F0502020204030204" pitchFamily="34" charset="0"/>
                <a:cs typeface="Calibri" panose="020F0502020204030204" pitchFamily="34" charset="0"/>
              </a:rPr>
              <a:t>Self distillation in SCAN</a:t>
            </a:r>
          </a:p>
        </p:txBody>
      </p:sp>
      <p:pic>
        <p:nvPicPr>
          <p:cNvPr id="17" name="图片 16">
            <a:extLst>
              <a:ext uri="{FF2B5EF4-FFF2-40B4-BE49-F238E27FC236}">
                <a16:creationId xmlns:a16="http://schemas.microsoft.com/office/drawing/2014/main" id="{C7198902-BD23-422B-99EB-8222052A33E4}"/>
              </a:ext>
            </a:extLst>
          </p:cNvPr>
          <p:cNvPicPr>
            <a:picLocks noChangeAspect="1"/>
          </p:cNvPicPr>
          <p:nvPr/>
        </p:nvPicPr>
        <p:blipFill>
          <a:blip r:embed="rId14"/>
          <a:stretch>
            <a:fillRect/>
          </a:stretch>
        </p:blipFill>
        <p:spPr>
          <a:xfrm>
            <a:off x="25470011" y="19119231"/>
            <a:ext cx="6243626" cy="678071"/>
          </a:xfrm>
          <a:prstGeom prst="rect">
            <a:avLst/>
          </a:prstGeom>
        </p:spPr>
      </p:pic>
      <p:sp>
        <p:nvSpPr>
          <p:cNvPr id="226" name="矩形 225">
            <a:extLst>
              <a:ext uri="{FF2B5EF4-FFF2-40B4-BE49-F238E27FC236}">
                <a16:creationId xmlns:a16="http://schemas.microsoft.com/office/drawing/2014/main" id="{C71A10D2-DBDC-4F12-8624-34D775660FD4}"/>
              </a:ext>
            </a:extLst>
          </p:cNvPr>
          <p:cNvSpPr/>
          <p:nvPr/>
        </p:nvSpPr>
        <p:spPr>
          <a:xfrm>
            <a:off x="17124948" y="19744597"/>
            <a:ext cx="4672241" cy="523220"/>
          </a:xfrm>
          <a:prstGeom prst="rect">
            <a:avLst/>
          </a:prstGeom>
        </p:spPr>
        <p:txBody>
          <a:bodyPr wrap="none">
            <a:spAutoFit/>
          </a:bodyPr>
          <a:lstStyle/>
          <a:p>
            <a:pPr>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b="1" dirty="0">
                <a:latin typeface="Calibri" panose="020F0502020204030204" pitchFamily="34" charset="0"/>
                <a:cs typeface="Calibri" panose="020F0502020204030204" pitchFamily="34" charset="0"/>
              </a:rPr>
              <a:t>Attention modules in SCAN</a:t>
            </a:r>
          </a:p>
        </p:txBody>
      </p:sp>
      <p:pic>
        <p:nvPicPr>
          <p:cNvPr id="227" name="图片 226">
            <a:extLst>
              <a:ext uri="{FF2B5EF4-FFF2-40B4-BE49-F238E27FC236}">
                <a16:creationId xmlns:a16="http://schemas.microsoft.com/office/drawing/2014/main" id="{84074022-AF5E-4057-BC00-FC0266B30054}"/>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4613" r="5905"/>
          <a:stretch/>
        </p:blipFill>
        <p:spPr>
          <a:xfrm>
            <a:off x="17061422" y="20571278"/>
            <a:ext cx="6886717" cy="2748643"/>
          </a:xfrm>
          <a:prstGeom prst="rect">
            <a:avLst/>
          </a:prstGeom>
        </p:spPr>
      </p:pic>
      <p:sp>
        <p:nvSpPr>
          <p:cNvPr id="228" name="文本框 227">
            <a:extLst>
              <a:ext uri="{FF2B5EF4-FFF2-40B4-BE49-F238E27FC236}">
                <a16:creationId xmlns:a16="http://schemas.microsoft.com/office/drawing/2014/main" id="{25916F58-2A98-4592-91A9-D38EB9BCA529}"/>
              </a:ext>
            </a:extLst>
          </p:cNvPr>
          <p:cNvSpPr txBox="1"/>
          <p:nvPr/>
        </p:nvSpPr>
        <p:spPr>
          <a:xfrm>
            <a:off x="24003000" y="20269200"/>
            <a:ext cx="7810144"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However, the accuracy of each classifier in self distillation and similar multi-exits neural networks remain to be improved.</a:t>
            </a:r>
            <a:endParaRPr lang="en-US" altLang="zh-CN" sz="2800" dirty="0">
              <a:latin typeface="宋体" panose="02010600030101010101" pitchFamily="2" charset="-122"/>
              <a:ea typeface="宋体" panose="02010600030101010101" pitchFamily="2" charset="-122"/>
            </a:endParaRPr>
          </a:p>
        </p:txBody>
      </p:sp>
      <p:sp>
        <p:nvSpPr>
          <p:cNvPr id="229" name="文本框 228">
            <a:extLst>
              <a:ext uri="{FF2B5EF4-FFF2-40B4-BE49-F238E27FC236}">
                <a16:creationId xmlns:a16="http://schemas.microsoft.com/office/drawing/2014/main" id="{5311C383-407E-4733-8625-3BC59184233E}"/>
              </a:ext>
            </a:extLst>
          </p:cNvPr>
          <p:cNvSpPr txBox="1"/>
          <p:nvPr/>
        </p:nvSpPr>
        <p:spPr>
          <a:xfrm>
            <a:off x="24003000" y="21820177"/>
            <a:ext cx="7810144"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As is shown in the figure, nearly </a:t>
            </a:r>
            <a:r>
              <a:rPr lang="en-US" altLang="zh-CN" sz="2800" b="1" kern="0" dirty="0">
                <a:solidFill>
                  <a:srgbClr val="FF0000"/>
                </a:solidFill>
                <a:latin typeface="Calibri" panose="020F0502020204030204" pitchFamily="34" charset="0"/>
                <a:ea typeface="宋体" panose="02010600030101010101" pitchFamily="2" charset="-122"/>
                <a:cs typeface="Calibri" panose="020F0502020204030204" pitchFamily="34" charset="0"/>
              </a:rPr>
              <a:t>12%</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 and </a:t>
            </a:r>
            <a:r>
              <a:rPr lang="en-US" altLang="zh-CN" sz="2800" b="1" kern="0" dirty="0">
                <a:solidFill>
                  <a:srgbClr val="FF0000"/>
                </a:solidFill>
                <a:latin typeface="Calibri" panose="020F0502020204030204" pitchFamily="34" charset="0"/>
                <a:ea typeface="宋体" panose="02010600030101010101" pitchFamily="2" charset="-122"/>
                <a:cs typeface="Calibri" panose="020F0502020204030204" pitchFamily="34" charset="0"/>
              </a:rPr>
              <a:t>7%</a:t>
            </a:r>
            <a:r>
              <a:rPr lang="en-US" altLang="zh-CN" sz="2800" kern="0" dirty="0">
                <a:solidFill>
                  <a:prstClr val="black"/>
                </a:solidFill>
                <a:latin typeface="Calibri" panose="020F0502020204030204" pitchFamily="34" charset="0"/>
                <a:ea typeface="宋体" panose="02010600030101010101" pitchFamily="2" charset="-122"/>
                <a:cs typeface="Calibri" panose="020F0502020204030204" pitchFamily="34" charset="0"/>
              </a:rPr>
              <a:t> accuracy drop can be observed on the first and second classifiers in self distillation.</a:t>
            </a:r>
            <a:endParaRPr lang="en-US" altLang="zh-CN" sz="2800" dirty="0">
              <a:latin typeface="宋体" panose="02010600030101010101" pitchFamily="2" charset="-122"/>
              <a:ea typeface="宋体" panose="02010600030101010101" pitchFamily="2" charset="-122"/>
            </a:endParaRPr>
          </a:p>
        </p:txBody>
      </p:sp>
      <p:pic>
        <p:nvPicPr>
          <p:cNvPr id="230" name="图片 229">
            <a:extLst>
              <a:ext uri="{FF2B5EF4-FFF2-40B4-BE49-F238E27FC236}">
                <a16:creationId xmlns:a16="http://schemas.microsoft.com/office/drawing/2014/main" id="{80A20073-231B-49D5-8BCE-9C7EABA1E4F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211550" y="23774400"/>
            <a:ext cx="7414019" cy="1895796"/>
          </a:xfrm>
          <a:prstGeom prst="rect">
            <a:avLst/>
          </a:prstGeom>
        </p:spPr>
      </p:pic>
      <p:sp>
        <p:nvSpPr>
          <p:cNvPr id="231" name="文本框 230">
            <a:extLst>
              <a:ext uri="{FF2B5EF4-FFF2-40B4-BE49-F238E27FC236}">
                <a16:creationId xmlns:a16="http://schemas.microsoft.com/office/drawing/2014/main" id="{1BF35656-91CC-44B1-82A7-5193FB9B0682}"/>
              </a:ext>
            </a:extLst>
          </p:cNvPr>
          <p:cNvSpPr txBox="1"/>
          <p:nvPr/>
        </p:nvSpPr>
        <p:spPr>
          <a:xfrm>
            <a:off x="25115800" y="23579363"/>
            <a:ext cx="6904935"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1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Propose attention modules in SCAN is composed of one convolution layer for </a:t>
            </a:r>
            <a:r>
              <a:rPr lang="en-US" altLang="zh-CN" sz="2400" kern="0" dirty="0" err="1">
                <a:solidFill>
                  <a:prstClr val="black"/>
                </a:solidFill>
                <a:latin typeface="Calibri" panose="020F0502020204030204" pitchFamily="34" charset="0"/>
                <a:ea typeface="宋体" panose="02010600030101010101" pitchFamily="2" charset="-122"/>
                <a:cs typeface="Calibri" panose="020F0502020204030204" pitchFamily="34" charset="0"/>
              </a:rPr>
              <a:t>downsampling</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 and one deconvolution for </a:t>
            </a:r>
            <a:r>
              <a:rPr lang="en-US" altLang="zh-CN" sz="2400" kern="0" dirty="0" err="1">
                <a:solidFill>
                  <a:prstClr val="black"/>
                </a:solidFill>
                <a:latin typeface="Calibri" panose="020F0502020204030204" pitchFamily="34" charset="0"/>
                <a:ea typeface="宋体" panose="02010600030101010101" pitchFamily="2" charset="-122"/>
                <a:cs typeface="Calibri" panose="020F0502020204030204" pitchFamily="34" charset="0"/>
              </a:rPr>
              <a:t>upsampling</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 </a:t>
            </a:r>
            <a:endParaRPr lang="en-US" altLang="zh-CN" sz="2400" dirty="0">
              <a:latin typeface="宋体" panose="02010600030101010101" pitchFamily="2" charset="-122"/>
              <a:ea typeface="宋体" panose="02010600030101010101" pitchFamily="2" charset="-122"/>
            </a:endParaRPr>
          </a:p>
        </p:txBody>
      </p:sp>
      <p:sp>
        <p:nvSpPr>
          <p:cNvPr id="232" name="文本框 231">
            <a:extLst>
              <a:ext uri="{FF2B5EF4-FFF2-40B4-BE49-F238E27FC236}">
                <a16:creationId xmlns:a16="http://schemas.microsoft.com/office/drawing/2014/main" id="{6D78A91B-6EEB-4612-8BA2-D28F8A3850F2}"/>
              </a:ext>
            </a:extLst>
          </p:cNvPr>
          <p:cNvSpPr txBox="1"/>
          <p:nvPr/>
        </p:nvSpPr>
        <p:spPr>
          <a:xfrm>
            <a:off x="25088353" y="24903521"/>
            <a:ext cx="6351641"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1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A sigmoid layer is attached after them to obtain attention factor from 0 to 1.  Then, a dot production is brought about to get the attention enhanced features.</a:t>
            </a:r>
            <a:endParaRPr lang="en-US" altLang="zh-CN" sz="2000" dirty="0">
              <a:latin typeface="宋体" panose="02010600030101010101" pitchFamily="2" charset="-122"/>
              <a:ea typeface="宋体" panose="02010600030101010101" pitchFamily="2" charset="-122"/>
            </a:endParaRPr>
          </a:p>
        </p:txBody>
      </p:sp>
      <p:sp>
        <p:nvSpPr>
          <p:cNvPr id="235" name="矩形 234">
            <a:extLst>
              <a:ext uri="{FF2B5EF4-FFF2-40B4-BE49-F238E27FC236}">
                <a16:creationId xmlns:a16="http://schemas.microsoft.com/office/drawing/2014/main" id="{21B4C4D2-751B-4FDC-A766-FBAE0A427E96}"/>
              </a:ext>
            </a:extLst>
          </p:cNvPr>
          <p:cNvSpPr/>
          <p:nvPr/>
        </p:nvSpPr>
        <p:spPr>
          <a:xfrm>
            <a:off x="17225144" y="25831800"/>
            <a:ext cx="5019387" cy="523220"/>
          </a:xfrm>
          <a:prstGeom prst="rect">
            <a:avLst/>
          </a:prstGeom>
        </p:spPr>
        <p:txBody>
          <a:bodyPr wrap="none">
            <a:spAutoFit/>
          </a:bodyPr>
          <a:lstStyle/>
          <a:p>
            <a:pPr>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b="1" dirty="0">
                <a:latin typeface="Calibri" panose="020F0502020204030204" pitchFamily="34" charset="0"/>
                <a:cs typeface="Calibri" panose="020F0502020204030204" pitchFamily="34" charset="0"/>
              </a:rPr>
              <a:t>Scalable Inference Mechanism</a:t>
            </a:r>
          </a:p>
        </p:txBody>
      </p:sp>
      <p:pic>
        <p:nvPicPr>
          <p:cNvPr id="19" name="图片 18">
            <a:extLst>
              <a:ext uri="{FF2B5EF4-FFF2-40B4-BE49-F238E27FC236}">
                <a16:creationId xmlns:a16="http://schemas.microsoft.com/office/drawing/2014/main" id="{78CB51B6-49FC-4981-8097-FF59F061F37C}"/>
              </a:ext>
            </a:extLst>
          </p:cNvPr>
          <p:cNvPicPr>
            <a:picLocks noChangeAspect="1"/>
          </p:cNvPicPr>
          <p:nvPr/>
        </p:nvPicPr>
        <p:blipFill>
          <a:blip r:embed="rId17"/>
          <a:stretch>
            <a:fillRect/>
          </a:stretch>
        </p:blipFill>
        <p:spPr>
          <a:xfrm>
            <a:off x="17246883" y="26453325"/>
            <a:ext cx="7868917" cy="2842192"/>
          </a:xfrm>
          <a:prstGeom prst="rect">
            <a:avLst/>
          </a:prstGeom>
        </p:spPr>
      </p:pic>
      <p:sp>
        <p:nvSpPr>
          <p:cNvPr id="238" name="文本框 237">
            <a:extLst>
              <a:ext uri="{FF2B5EF4-FFF2-40B4-BE49-F238E27FC236}">
                <a16:creationId xmlns:a16="http://schemas.microsoft.com/office/drawing/2014/main" id="{2E2AB369-F217-4A0A-903F-747F9BE30E08}"/>
              </a:ext>
            </a:extLst>
          </p:cNvPr>
          <p:cNvSpPr txBox="1"/>
          <p:nvPr/>
        </p:nvSpPr>
        <p:spPr>
          <a:xfrm>
            <a:off x="25510328" y="26834694"/>
            <a:ext cx="6144008"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1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We further propose scalable inference mechanism, which exploit all the classifiers in neural networks at the same time.</a:t>
            </a:r>
            <a:endParaRPr lang="en-US" altLang="zh-CN" sz="2000" dirty="0">
              <a:latin typeface="宋体" panose="02010600030101010101" pitchFamily="2" charset="-122"/>
              <a:ea typeface="宋体" panose="02010600030101010101" pitchFamily="2" charset="-122"/>
            </a:endParaRPr>
          </a:p>
        </p:txBody>
      </p:sp>
      <p:sp>
        <p:nvSpPr>
          <p:cNvPr id="239" name="文本框 238">
            <a:extLst>
              <a:ext uri="{FF2B5EF4-FFF2-40B4-BE49-F238E27FC236}">
                <a16:creationId xmlns:a16="http://schemas.microsoft.com/office/drawing/2014/main" id="{8CC6B21A-D7C1-4347-8D6F-80634F369CE7}"/>
              </a:ext>
            </a:extLst>
          </p:cNvPr>
          <p:cNvSpPr txBox="1"/>
          <p:nvPr/>
        </p:nvSpPr>
        <p:spPr>
          <a:xfrm>
            <a:off x="25498077" y="28178153"/>
            <a:ext cx="6351641"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1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With scalable inference mechanism, easy samples will be predicted by shallow classifiers, leading to dramatic acceleration.</a:t>
            </a:r>
            <a:endParaRPr lang="en-US" altLang="zh-CN" sz="2400" dirty="0">
              <a:latin typeface="宋体" panose="02010600030101010101" pitchFamily="2" charset="-122"/>
              <a:ea typeface="宋体" panose="02010600030101010101" pitchFamily="2" charset="-122"/>
            </a:endParaRPr>
          </a:p>
        </p:txBody>
      </p:sp>
      <p:sp>
        <p:nvSpPr>
          <p:cNvPr id="241" name="文本框 240">
            <a:extLst>
              <a:ext uri="{FF2B5EF4-FFF2-40B4-BE49-F238E27FC236}">
                <a16:creationId xmlns:a16="http://schemas.microsoft.com/office/drawing/2014/main" id="{2F2A3BD8-66F2-4ECB-9010-D7B051A6EB09}"/>
              </a:ext>
            </a:extLst>
          </p:cNvPr>
          <p:cNvSpPr txBox="1"/>
          <p:nvPr/>
        </p:nvSpPr>
        <p:spPr>
          <a:xfrm>
            <a:off x="17495046" y="30175200"/>
            <a:ext cx="7130523"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1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Then, to find the optimized thresholds in scalable inference, we further propose a genetic algorithm to search for thresholds.</a:t>
            </a:r>
            <a:endParaRPr lang="en-US" altLang="zh-CN" sz="2400" dirty="0">
              <a:latin typeface="宋体" panose="02010600030101010101" pitchFamily="2" charset="-122"/>
              <a:ea typeface="宋体" panose="02010600030101010101" pitchFamily="2" charset="-122"/>
            </a:endParaRPr>
          </a:p>
        </p:txBody>
      </p:sp>
      <p:sp>
        <p:nvSpPr>
          <p:cNvPr id="242" name="文本框 241">
            <a:extLst>
              <a:ext uri="{FF2B5EF4-FFF2-40B4-BE49-F238E27FC236}">
                <a16:creationId xmlns:a16="http://schemas.microsoft.com/office/drawing/2014/main" id="{357C6741-8699-48A2-A41E-9C5414E85C4C}"/>
              </a:ext>
            </a:extLst>
          </p:cNvPr>
          <p:cNvSpPr txBox="1"/>
          <p:nvPr/>
        </p:nvSpPr>
        <p:spPr>
          <a:xfrm>
            <a:off x="17522762" y="31487904"/>
            <a:ext cx="7405255"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1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Firstly, we define an equation for decoding genes into thresholds.</a:t>
            </a:r>
            <a:endParaRPr lang="en-US" altLang="zh-CN" sz="2400" dirty="0">
              <a:latin typeface="宋体" panose="02010600030101010101" pitchFamily="2" charset="-122"/>
              <a:ea typeface="宋体" panose="02010600030101010101" pitchFamily="2" charset="-122"/>
            </a:endParaRPr>
          </a:p>
        </p:txBody>
      </p:sp>
      <p:pic>
        <p:nvPicPr>
          <p:cNvPr id="243" name="图片 242">
            <a:extLst>
              <a:ext uri="{FF2B5EF4-FFF2-40B4-BE49-F238E27FC236}">
                <a16:creationId xmlns:a16="http://schemas.microsoft.com/office/drawing/2014/main" id="{E6A22CA5-693C-4834-BB8A-4CDCA263B2A9}"/>
              </a:ext>
            </a:extLst>
          </p:cNvPr>
          <p:cNvPicPr>
            <a:picLocks noChangeAspect="1"/>
          </p:cNvPicPr>
          <p:nvPr/>
        </p:nvPicPr>
        <p:blipFill>
          <a:blip r:embed="rId18"/>
          <a:stretch>
            <a:fillRect/>
          </a:stretch>
        </p:blipFill>
        <p:spPr>
          <a:xfrm>
            <a:off x="19670019" y="31989345"/>
            <a:ext cx="3021033" cy="810347"/>
          </a:xfrm>
          <a:prstGeom prst="rect">
            <a:avLst/>
          </a:prstGeom>
        </p:spPr>
      </p:pic>
      <p:sp>
        <p:nvSpPr>
          <p:cNvPr id="244" name="文本框 243">
            <a:extLst>
              <a:ext uri="{FF2B5EF4-FFF2-40B4-BE49-F238E27FC236}">
                <a16:creationId xmlns:a16="http://schemas.microsoft.com/office/drawing/2014/main" id="{26AD68DB-A378-4026-BBA3-30F5BE492FDF}"/>
              </a:ext>
            </a:extLst>
          </p:cNvPr>
          <p:cNvSpPr txBox="1"/>
          <p:nvPr/>
        </p:nvSpPr>
        <p:spPr>
          <a:xfrm>
            <a:off x="25403837" y="29842148"/>
            <a:ext cx="6510518"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18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Then, accuracy and acceleration are taken into consideration to define the fitness for genes. </a:t>
            </a:r>
            <a:endParaRPr lang="en-US" altLang="zh-CN" sz="2000" dirty="0">
              <a:latin typeface="宋体" panose="02010600030101010101" pitchFamily="2" charset="-122"/>
              <a:ea typeface="宋体" panose="02010600030101010101" pitchFamily="2" charset="-122"/>
            </a:endParaRPr>
          </a:p>
        </p:txBody>
      </p:sp>
      <p:pic>
        <p:nvPicPr>
          <p:cNvPr id="245" name="图片 244">
            <a:extLst>
              <a:ext uri="{FF2B5EF4-FFF2-40B4-BE49-F238E27FC236}">
                <a16:creationId xmlns:a16="http://schemas.microsoft.com/office/drawing/2014/main" id="{D9A744E7-9E50-486C-875B-7437610E6A57}"/>
              </a:ext>
            </a:extLst>
          </p:cNvPr>
          <p:cNvPicPr>
            <a:picLocks noChangeAspect="1"/>
          </p:cNvPicPr>
          <p:nvPr/>
        </p:nvPicPr>
        <p:blipFill>
          <a:blip r:embed="rId19"/>
          <a:stretch>
            <a:fillRect/>
          </a:stretch>
        </p:blipFill>
        <p:spPr>
          <a:xfrm>
            <a:off x="25403837" y="30790570"/>
            <a:ext cx="5928874" cy="449619"/>
          </a:xfrm>
          <a:prstGeom prst="rect">
            <a:avLst/>
          </a:prstGeom>
        </p:spPr>
      </p:pic>
      <p:sp>
        <p:nvSpPr>
          <p:cNvPr id="246" name="文本框 245">
            <a:extLst>
              <a:ext uri="{FF2B5EF4-FFF2-40B4-BE49-F238E27FC236}">
                <a16:creationId xmlns:a16="http://schemas.microsoft.com/office/drawing/2014/main" id="{E716B906-15F8-4C16-8DC2-D175AD34C32A}"/>
              </a:ext>
            </a:extLst>
          </p:cNvPr>
          <p:cNvSpPr txBox="1"/>
          <p:nvPr/>
        </p:nvSpPr>
        <p:spPr>
          <a:xfrm>
            <a:off x="25922855" y="31485751"/>
            <a:ext cx="5251070" cy="723875"/>
          </a:xfrm>
          <a:prstGeom prst="rect">
            <a:avLst/>
          </a:prstGeom>
          <a:noFill/>
        </p:spPr>
        <p:txBody>
          <a:bodyPr wrap="square" lIns="0" tIns="0" rIns="0" bIns="0" rtlCol="0">
            <a:noAutofit/>
          </a:bodyPr>
          <a:lstStyle/>
          <a:p>
            <a:pPr>
              <a:defRPr/>
            </a:pP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 Adjustment of β leads to trade-offs between accuracy and acceleration.</a:t>
            </a:r>
          </a:p>
        </p:txBody>
      </p:sp>
      <p:sp>
        <p:nvSpPr>
          <p:cNvPr id="247" name="矩形 246">
            <a:extLst>
              <a:ext uri="{FF2B5EF4-FFF2-40B4-BE49-F238E27FC236}">
                <a16:creationId xmlns:a16="http://schemas.microsoft.com/office/drawing/2014/main" id="{326D86FA-0ED1-4BE2-9069-BD74DCB74B67}"/>
              </a:ext>
            </a:extLst>
          </p:cNvPr>
          <p:cNvSpPr/>
          <p:nvPr/>
        </p:nvSpPr>
        <p:spPr>
          <a:xfrm>
            <a:off x="17301256" y="29498186"/>
            <a:ext cx="4107086" cy="523220"/>
          </a:xfrm>
          <a:prstGeom prst="rect">
            <a:avLst/>
          </a:prstGeom>
        </p:spPr>
        <p:txBody>
          <a:bodyPr wrap="none">
            <a:spAutoFit/>
          </a:bodyPr>
          <a:lstStyle/>
          <a:p>
            <a:pPr>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800" b="1" dirty="0">
                <a:latin typeface="Calibri" panose="020F0502020204030204" pitchFamily="34" charset="0"/>
                <a:cs typeface="Calibri" panose="020F0502020204030204" pitchFamily="34" charset="0"/>
              </a:rPr>
              <a:t>Searching for thresholds</a:t>
            </a:r>
          </a:p>
        </p:txBody>
      </p:sp>
      <p:pic>
        <p:nvPicPr>
          <p:cNvPr id="250" name="图片 249">
            <a:extLst>
              <a:ext uri="{FF2B5EF4-FFF2-40B4-BE49-F238E27FC236}">
                <a16:creationId xmlns:a16="http://schemas.microsoft.com/office/drawing/2014/main" id="{E4F48F16-9C35-40D6-9687-F21E012EE4E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66800" y="35040463"/>
            <a:ext cx="4649956" cy="3487467"/>
          </a:xfrm>
          <a:prstGeom prst="rect">
            <a:avLst/>
          </a:prstGeom>
        </p:spPr>
      </p:pic>
      <p:pic>
        <p:nvPicPr>
          <p:cNvPr id="251" name="图片 250">
            <a:extLst>
              <a:ext uri="{FF2B5EF4-FFF2-40B4-BE49-F238E27FC236}">
                <a16:creationId xmlns:a16="http://schemas.microsoft.com/office/drawing/2014/main" id="{E03B29B8-1322-4691-AB9B-BE718712344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840209" y="35040463"/>
            <a:ext cx="4649956" cy="3487467"/>
          </a:xfrm>
          <a:prstGeom prst="rect">
            <a:avLst/>
          </a:prstGeom>
        </p:spPr>
      </p:pic>
      <p:sp>
        <p:nvSpPr>
          <p:cNvPr id="252" name="文本框 251">
            <a:extLst>
              <a:ext uri="{FF2B5EF4-FFF2-40B4-BE49-F238E27FC236}">
                <a16:creationId xmlns:a16="http://schemas.microsoft.com/office/drawing/2014/main" id="{9BB3688B-635C-4F29-B40E-C87E4E6F688E}"/>
              </a:ext>
            </a:extLst>
          </p:cNvPr>
          <p:cNvSpPr txBox="1"/>
          <p:nvPr/>
        </p:nvSpPr>
        <p:spPr>
          <a:xfrm>
            <a:off x="1066800" y="38776280"/>
            <a:ext cx="9198040" cy="723875"/>
          </a:xfrm>
          <a:prstGeom prst="rect">
            <a:avLst/>
          </a:prstGeom>
          <a:noFill/>
        </p:spPr>
        <p:txBody>
          <a:bodyPr wrap="square" lIns="0" tIns="0" rIns="0" bIns="0" rtlCol="0">
            <a:noAutofit/>
          </a:bodyPr>
          <a:lstStyle/>
          <a:p>
            <a:pPr marL="342900" indent="-342900">
              <a:buFont typeface="Wingdings" panose="05000000000000000000" pitchFamily="2" charset="2"/>
              <a:buChar char="u"/>
              <a:defRPr/>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The squares connected in the same line from left to right denote the classifier 1/4 to classifier 4/4 and their ensemble. The triangle with the same color out of lines denotes the corresponding baseline.</a:t>
            </a:r>
            <a:endParaRPr lang="en-US" altLang="zh-CN" sz="2400" dirty="0">
              <a:latin typeface="宋体" panose="02010600030101010101" pitchFamily="2" charset="-122"/>
              <a:ea typeface="宋体" panose="02010600030101010101" pitchFamily="2" charset="-122"/>
            </a:endParaRPr>
          </a:p>
        </p:txBody>
      </p:sp>
      <p:sp>
        <p:nvSpPr>
          <p:cNvPr id="253" name="文本框 252">
            <a:extLst>
              <a:ext uri="{FF2B5EF4-FFF2-40B4-BE49-F238E27FC236}">
                <a16:creationId xmlns:a16="http://schemas.microsoft.com/office/drawing/2014/main" id="{CAED67AA-79E3-4C13-97EC-CCF79F628189}"/>
              </a:ext>
            </a:extLst>
          </p:cNvPr>
          <p:cNvSpPr txBox="1"/>
          <p:nvPr/>
        </p:nvSpPr>
        <p:spPr>
          <a:xfrm>
            <a:off x="1077907" y="40088000"/>
            <a:ext cx="8896731" cy="723875"/>
          </a:xfrm>
          <a:prstGeom prst="rect">
            <a:avLst/>
          </a:prstGeom>
          <a:noFill/>
        </p:spPr>
        <p:txBody>
          <a:bodyPr wrap="square" lIns="0" tIns="0" rIns="0" bIns="0" rtlCol="0">
            <a:noAutofit/>
          </a:bodyPr>
          <a:lstStyle/>
          <a:p>
            <a:pPr marL="342900" indent="-342900">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zh-CN" altLang="en-US"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In all the situations, the classifier</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2/4 </a:t>
            </a:r>
            <a:r>
              <a:rPr lang="zh-CN" altLang="en-US"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equipped with SCAN outperforms its</a:t>
            </a:r>
            <a:r>
              <a:rPr lang="zh-CN" altLang="en-US" sz="2400" dirty="0"/>
              <a:t> </a:t>
            </a:r>
            <a:r>
              <a:rPr lang="zh-CN" altLang="en-US"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baseline. </a:t>
            </a:r>
            <a:r>
              <a:rPr lang="zh-CN" altLang="en-US" sz="2400" b="1" kern="0" dirty="0">
                <a:solidFill>
                  <a:srgbClr val="FF0000"/>
                </a:solidFill>
                <a:latin typeface="Calibri" panose="020F0502020204030204" pitchFamily="34" charset="0"/>
                <a:ea typeface="宋体" panose="02010600030101010101" pitchFamily="2" charset="-122"/>
                <a:cs typeface="Calibri" panose="020F0502020204030204" pitchFamily="34" charset="0"/>
              </a:rPr>
              <a:t>2.17X </a:t>
            </a:r>
            <a:r>
              <a:rPr lang="zh-CN" altLang="en-US"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acceleration and </a:t>
            </a:r>
            <a:r>
              <a:rPr lang="zh-CN" altLang="en-US" sz="2400" b="1" kern="0" dirty="0">
                <a:solidFill>
                  <a:srgbClr val="FF0000"/>
                </a:solidFill>
                <a:latin typeface="Calibri" panose="020F0502020204030204" pitchFamily="34" charset="0"/>
                <a:ea typeface="宋体" panose="02010600030101010101" pitchFamily="2" charset="-122"/>
                <a:cs typeface="Calibri" panose="020F0502020204030204" pitchFamily="34" charset="0"/>
              </a:rPr>
              <a:t>3.20X </a:t>
            </a:r>
            <a:r>
              <a:rPr lang="zh-CN" altLang="en-US"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compression have been achieved on average with no accuracy drop</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a:t>
            </a:r>
            <a:endParaRPr lang="zh-CN" altLang="en-US" sz="2400" kern="0" dirty="0">
              <a:solidFill>
                <a:prstClr val="black"/>
              </a:solidFill>
              <a:latin typeface="Calibri" panose="020F0502020204030204" pitchFamily="34" charset="0"/>
              <a:ea typeface="宋体" panose="02010600030101010101" pitchFamily="2" charset="-122"/>
              <a:cs typeface="Calibri" panose="020F0502020204030204" pitchFamily="34" charset="0"/>
            </a:endParaRPr>
          </a:p>
        </p:txBody>
      </p:sp>
      <p:sp>
        <p:nvSpPr>
          <p:cNvPr id="256" name="文本框 255">
            <a:extLst>
              <a:ext uri="{FF2B5EF4-FFF2-40B4-BE49-F238E27FC236}">
                <a16:creationId xmlns:a16="http://schemas.microsoft.com/office/drawing/2014/main" id="{35F73F95-D4AB-47E0-AC4E-85CB47BCE00C}"/>
              </a:ext>
            </a:extLst>
          </p:cNvPr>
          <p:cNvSpPr txBox="1"/>
          <p:nvPr/>
        </p:nvSpPr>
        <p:spPr>
          <a:xfrm>
            <a:off x="10988029" y="38222077"/>
            <a:ext cx="9108474" cy="723875"/>
          </a:xfrm>
          <a:prstGeom prst="rect">
            <a:avLst/>
          </a:prstGeom>
          <a:noFill/>
        </p:spPr>
        <p:txBody>
          <a:bodyPr wrap="square" lIns="0" tIns="0" rIns="0" bIns="0" rtlCol="0">
            <a:noAutofit/>
          </a:bodyPr>
          <a:lstStyle/>
          <a:p>
            <a:pPr marL="342900" indent="-342900">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As shown in Table 2: On average, </a:t>
            </a:r>
            <a:r>
              <a:rPr lang="en-US" altLang="zh-CN" sz="2400" b="1" kern="0" dirty="0">
                <a:solidFill>
                  <a:srgbClr val="FF0000"/>
                </a:solidFill>
                <a:latin typeface="Calibri" panose="020F0502020204030204" pitchFamily="34" charset="0"/>
                <a:ea typeface="宋体" panose="02010600030101010101" pitchFamily="2" charset="-122"/>
                <a:cs typeface="Calibri" panose="020F0502020204030204" pitchFamily="34" charset="0"/>
              </a:rPr>
              <a:t>1.26%</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 accuracy gain on ImageNet can be achieved, varying from </a:t>
            </a:r>
            <a:r>
              <a:rPr lang="en-US" altLang="zh-CN" sz="2400" b="1" kern="0" dirty="0">
                <a:solidFill>
                  <a:srgbClr val="FF0000"/>
                </a:solidFill>
                <a:latin typeface="Calibri" panose="020F0502020204030204" pitchFamily="34" charset="0"/>
                <a:ea typeface="宋体" panose="02010600030101010101" pitchFamily="2" charset="-122"/>
                <a:cs typeface="Calibri" panose="020F0502020204030204" pitchFamily="34" charset="0"/>
              </a:rPr>
              <a:t>1.41%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on ResNet50 as maximum to </a:t>
            </a:r>
            <a:r>
              <a:rPr lang="en-US" altLang="zh-CN" sz="2400" b="1" kern="0" dirty="0">
                <a:solidFill>
                  <a:srgbClr val="FF0000"/>
                </a:solidFill>
                <a:latin typeface="Calibri" panose="020F0502020204030204" pitchFamily="34" charset="0"/>
                <a:ea typeface="宋体" panose="02010600030101010101" pitchFamily="2" charset="-122"/>
                <a:cs typeface="Calibri" panose="020F0502020204030204" pitchFamily="34" charset="0"/>
              </a:rPr>
              <a:t>1.08%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on ResNet101 as minimum.  </a:t>
            </a:r>
            <a:endParaRPr lang="zh-CN" altLang="en-US" sz="2000" kern="0" dirty="0">
              <a:solidFill>
                <a:prstClr val="black"/>
              </a:solidFill>
              <a:latin typeface="Calibri" panose="020F0502020204030204" pitchFamily="34" charset="0"/>
              <a:ea typeface="宋体" panose="02010600030101010101" pitchFamily="2" charset="-122"/>
              <a:cs typeface="Calibri" panose="020F0502020204030204" pitchFamily="34" charset="0"/>
            </a:endParaRPr>
          </a:p>
        </p:txBody>
      </p:sp>
      <p:pic>
        <p:nvPicPr>
          <p:cNvPr id="28" name="图片 27">
            <a:extLst>
              <a:ext uri="{FF2B5EF4-FFF2-40B4-BE49-F238E27FC236}">
                <a16:creationId xmlns:a16="http://schemas.microsoft.com/office/drawing/2014/main" id="{AA58567D-687E-4263-943D-FEA2D49F41D5}"/>
              </a:ext>
            </a:extLst>
          </p:cNvPr>
          <p:cNvPicPr>
            <a:picLocks noChangeAspect="1"/>
          </p:cNvPicPr>
          <p:nvPr/>
        </p:nvPicPr>
        <p:blipFill>
          <a:blip r:embed="rId22"/>
          <a:stretch>
            <a:fillRect/>
          </a:stretch>
        </p:blipFill>
        <p:spPr>
          <a:xfrm>
            <a:off x="10780000" y="34931381"/>
            <a:ext cx="9671872" cy="2936494"/>
          </a:xfrm>
          <a:prstGeom prst="rect">
            <a:avLst/>
          </a:prstGeom>
        </p:spPr>
      </p:pic>
      <p:pic>
        <p:nvPicPr>
          <p:cNvPr id="30" name="图片 29">
            <a:extLst>
              <a:ext uri="{FF2B5EF4-FFF2-40B4-BE49-F238E27FC236}">
                <a16:creationId xmlns:a16="http://schemas.microsoft.com/office/drawing/2014/main" id="{D0B6677C-A0EB-4A2F-8906-CA6E0A6C2B8C}"/>
              </a:ext>
            </a:extLst>
          </p:cNvPr>
          <p:cNvPicPr>
            <a:picLocks noChangeAspect="1"/>
          </p:cNvPicPr>
          <p:nvPr/>
        </p:nvPicPr>
        <p:blipFill>
          <a:blip r:embed="rId23"/>
          <a:stretch>
            <a:fillRect/>
          </a:stretch>
        </p:blipFill>
        <p:spPr>
          <a:xfrm>
            <a:off x="1427767" y="41323007"/>
            <a:ext cx="8322465" cy="1568536"/>
          </a:xfrm>
          <a:prstGeom prst="rect">
            <a:avLst/>
          </a:prstGeom>
        </p:spPr>
      </p:pic>
      <p:pic>
        <p:nvPicPr>
          <p:cNvPr id="257" name="图片 256">
            <a:extLst>
              <a:ext uri="{FF2B5EF4-FFF2-40B4-BE49-F238E27FC236}">
                <a16:creationId xmlns:a16="http://schemas.microsoft.com/office/drawing/2014/main" id="{F2599B3F-EC23-4D5F-B8B2-73FFB9761DC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287000" y="39528289"/>
            <a:ext cx="4708555" cy="3363253"/>
          </a:xfrm>
          <a:prstGeom prst="rect">
            <a:avLst/>
          </a:prstGeom>
        </p:spPr>
      </p:pic>
      <p:sp>
        <p:nvSpPr>
          <p:cNvPr id="258" name="矩形 257">
            <a:extLst>
              <a:ext uri="{FF2B5EF4-FFF2-40B4-BE49-F238E27FC236}">
                <a16:creationId xmlns:a16="http://schemas.microsoft.com/office/drawing/2014/main" id="{26A07811-F6F4-4EF8-AEEA-AA4C69FFAE84}"/>
              </a:ext>
            </a:extLst>
          </p:cNvPr>
          <p:cNvSpPr/>
          <p:nvPr/>
        </p:nvSpPr>
        <p:spPr>
          <a:xfrm>
            <a:off x="15163800" y="39642226"/>
            <a:ext cx="5864630" cy="1200329"/>
          </a:xfrm>
          <a:prstGeom prst="rect">
            <a:avLst/>
          </a:prstGeom>
        </p:spPr>
        <p:txBody>
          <a:bodyPr wrap="square">
            <a:spAutoFit/>
          </a:bodyPr>
          <a:lstStyle/>
          <a:p>
            <a:pPr marL="342900" indent="-342900">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O</a:t>
            </a:r>
            <a:r>
              <a:rPr lang="zh-CN" altLang="en-US"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n average, </a:t>
            </a:r>
            <a:r>
              <a:rPr lang="zh-CN" altLang="en-US" sz="2400" b="1" kern="0" dirty="0">
                <a:solidFill>
                  <a:srgbClr val="FF0000"/>
                </a:solidFill>
                <a:latin typeface="Calibri" panose="020F0502020204030204" pitchFamily="34" charset="0"/>
                <a:ea typeface="宋体" panose="02010600030101010101" pitchFamily="2" charset="-122"/>
                <a:cs typeface="Calibri" panose="020F0502020204030204" pitchFamily="34" charset="0"/>
              </a:rPr>
              <a:t>4.41X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and </a:t>
            </a:r>
            <a:r>
              <a:rPr lang="en-US" altLang="zh-CN" sz="2400" b="1" kern="0" dirty="0">
                <a:solidFill>
                  <a:srgbClr val="FF0000"/>
                </a:solidFill>
                <a:latin typeface="Calibri" panose="020F0502020204030204" pitchFamily="34" charset="0"/>
                <a:ea typeface="宋体" panose="02010600030101010101" pitchFamily="2" charset="-122"/>
                <a:cs typeface="Calibri" panose="020F0502020204030204" pitchFamily="34" charset="0"/>
              </a:rPr>
              <a:t>1.99X</a:t>
            </a:r>
            <a:r>
              <a:rPr lang="zh-CN" altLang="en-US"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 acceleration can be achieved with no accuracy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drop on CIFAR100 and ImageNet, respectively.</a:t>
            </a:r>
            <a:endParaRPr lang="zh-CN" altLang="en-US" sz="2400" kern="0" dirty="0">
              <a:solidFill>
                <a:prstClr val="black"/>
              </a:solidFill>
              <a:latin typeface="Calibri" panose="020F0502020204030204" pitchFamily="34" charset="0"/>
              <a:ea typeface="宋体" panose="02010600030101010101" pitchFamily="2" charset="-122"/>
              <a:cs typeface="Calibri" panose="020F0502020204030204" pitchFamily="34" charset="0"/>
            </a:endParaRPr>
          </a:p>
        </p:txBody>
      </p:sp>
      <p:sp>
        <p:nvSpPr>
          <p:cNvPr id="31" name="矩形 30">
            <a:extLst>
              <a:ext uri="{FF2B5EF4-FFF2-40B4-BE49-F238E27FC236}">
                <a16:creationId xmlns:a16="http://schemas.microsoft.com/office/drawing/2014/main" id="{A5AB1A78-CF76-4EFF-9763-E8F6BD6D7D6C}"/>
              </a:ext>
            </a:extLst>
          </p:cNvPr>
          <p:cNvSpPr/>
          <p:nvPr/>
        </p:nvSpPr>
        <p:spPr>
          <a:xfrm>
            <a:off x="15163800" y="40887338"/>
            <a:ext cx="6213047" cy="1938992"/>
          </a:xfrm>
          <a:prstGeom prst="rect">
            <a:avLst/>
          </a:prstGeom>
        </p:spPr>
        <p:txBody>
          <a:bodyPr wrap="square">
            <a:spAutoFit/>
          </a:bodyPr>
          <a:lstStyle/>
          <a:p>
            <a:pPr marL="342900" indent="-342900">
              <a:buFont typeface="Wingdings" panose="05000000000000000000" pitchFamily="2" charset="2"/>
              <a:buChar char="u"/>
            </a:pPr>
            <a:r>
              <a:rPr lang="en-US" altLang="zh-CN" sz="2000" b="1" dirty="0">
                <a:solidFill>
                  <a:schemeClr val="tx2">
                    <a:lumMod val="60000"/>
                    <a:lumOff val="40000"/>
                  </a:schemeClr>
                </a:solidFill>
                <a:latin typeface="+mj-lt"/>
                <a:cs typeface="Calibri" panose="020F0502020204030204" pitchFamily="34" charset="0"/>
              </a:rPr>
              <a:t> </a:t>
            </a:r>
            <a:r>
              <a:rPr lang="zh-CN" altLang="en-US" sz="2400" dirty="0">
                <a:latin typeface="+mj-lt"/>
              </a:rPr>
              <a:t>More accuracy gain can be observed on deeper neural networks which is in accordance with the general observation that over-parameterized models have more potential to be compressed and accelerated.</a:t>
            </a:r>
          </a:p>
        </p:txBody>
      </p:sp>
      <p:sp>
        <p:nvSpPr>
          <p:cNvPr id="259" name="矩形 258">
            <a:extLst>
              <a:ext uri="{FF2B5EF4-FFF2-40B4-BE49-F238E27FC236}">
                <a16:creationId xmlns:a16="http://schemas.microsoft.com/office/drawing/2014/main" id="{74BA4677-F3E6-4B0C-89D9-E29BB1A63741}"/>
              </a:ext>
            </a:extLst>
          </p:cNvPr>
          <p:cNvSpPr/>
          <p:nvPr/>
        </p:nvSpPr>
        <p:spPr>
          <a:xfrm>
            <a:off x="27216432" y="35201389"/>
            <a:ext cx="5376531" cy="1569660"/>
          </a:xfrm>
          <a:prstGeom prst="rect">
            <a:avLst/>
          </a:prstGeom>
        </p:spPr>
        <p:txBody>
          <a:bodyPr wrap="square">
            <a:spAutoFit/>
          </a:bodyPr>
          <a:lstStyle/>
          <a:p>
            <a:pPr marL="342900" indent="-342900">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All the classifiers pay their attention on the same spatial position - the bodies of a shark and a cat, while ignoring the backgrounds.</a:t>
            </a:r>
          </a:p>
        </p:txBody>
      </p:sp>
      <p:pic>
        <p:nvPicPr>
          <p:cNvPr id="260" name="图片 259">
            <a:extLst>
              <a:ext uri="{FF2B5EF4-FFF2-40B4-BE49-F238E27FC236}">
                <a16:creationId xmlns:a16="http://schemas.microsoft.com/office/drawing/2014/main" id="{31CECC31-5047-4F78-8CE9-413CBB94802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1052820" y="35160257"/>
            <a:ext cx="5943600" cy="3500240"/>
          </a:xfrm>
          <a:prstGeom prst="rect">
            <a:avLst/>
          </a:prstGeom>
        </p:spPr>
      </p:pic>
      <p:sp>
        <p:nvSpPr>
          <p:cNvPr id="261" name="矩形 260">
            <a:extLst>
              <a:ext uri="{FF2B5EF4-FFF2-40B4-BE49-F238E27FC236}">
                <a16:creationId xmlns:a16="http://schemas.microsoft.com/office/drawing/2014/main" id="{7584B1D4-9B89-4F65-B1E0-D3C6E51F3DB9}"/>
              </a:ext>
            </a:extLst>
          </p:cNvPr>
          <p:cNvSpPr/>
          <p:nvPr/>
        </p:nvSpPr>
        <p:spPr>
          <a:xfrm>
            <a:off x="27185976" y="36999208"/>
            <a:ext cx="5026962" cy="1938992"/>
          </a:xfrm>
          <a:prstGeom prst="rect">
            <a:avLst/>
          </a:prstGeom>
        </p:spPr>
        <p:txBody>
          <a:bodyPr wrap="square">
            <a:spAutoFit/>
          </a:bodyPr>
          <a:lstStyle/>
          <a:p>
            <a:pPr marL="342900" indent="-342900">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Shallow classifiers pay more attention to the local and high frequency features, while deep classifiers pay more attention to global and low frequency features.</a:t>
            </a:r>
          </a:p>
        </p:txBody>
      </p:sp>
      <p:sp>
        <p:nvSpPr>
          <p:cNvPr id="262" name="矩形 261">
            <a:extLst>
              <a:ext uri="{FF2B5EF4-FFF2-40B4-BE49-F238E27FC236}">
                <a16:creationId xmlns:a16="http://schemas.microsoft.com/office/drawing/2014/main" id="{AA92915C-76A6-44A1-A4B6-EE478A630ADA}"/>
              </a:ext>
            </a:extLst>
          </p:cNvPr>
          <p:cNvSpPr/>
          <p:nvPr/>
        </p:nvSpPr>
        <p:spPr>
          <a:xfrm>
            <a:off x="26570852" y="39642871"/>
            <a:ext cx="5642086" cy="1200329"/>
          </a:xfrm>
          <a:prstGeom prst="rect">
            <a:avLst/>
          </a:prstGeom>
        </p:spPr>
        <p:txBody>
          <a:bodyPr wrap="square">
            <a:spAutoFit/>
          </a:bodyPr>
          <a:lstStyle/>
          <a:p>
            <a:pPr marL="342900" indent="-342900">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This figure shows the statistics of samples predicted by each classifier of three datasets with the same thresholds.</a:t>
            </a:r>
            <a:endParaRPr lang="en-US" altLang="zh-CN" sz="2000" kern="0" dirty="0">
              <a:solidFill>
                <a:prstClr val="black"/>
              </a:solidFill>
              <a:latin typeface="Calibri" panose="020F0502020204030204" pitchFamily="34" charset="0"/>
              <a:ea typeface="宋体" panose="02010600030101010101" pitchFamily="2" charset="-122"/>
              <a:cs typeface="Calibri" panose="020F0502020204030204" pitchFamily="34" charset="0"/>
            </a:endParaRPr>
          </a:p>
        </p:txBody>
      </p:sp>
      <p:sp>
        <p:nvSpPr>
          <p:cNvPr id="263" name="矩形 262">
            <a:extLst>
              <a:ext uri="{FF2B5EF4-FFF2-40B4-BE49-F238E27FC236}">
                <a16:creationId xmlns:a16="http://schemas.microsoft.com/office/drawing/2014/main" id="{312B4687-BCA7-4ACF-B392-BCDE157C4166}"/>
              </a:ext>
            </a:extLst>
          </p:cNvPr>
          <p:cNvSpPr/>
          <p:nvPr/>
        </p:nvSpPr>
        <p:spPr>
          <a:xfrm>
            <a:off x="26570852" y="40850403"/>
            <a:ext cx="5642086" cy="830997"/>
          </a:xfrm>
          <a:prstGeom prst="rect">
            <a:avLst/>
          </a:prstGeom>
        </p:spPr>
        <p:txBody>
          <a:bodyPr wrap="square">
            <a:spAutoFit/>
          </a:bodyPr>
          <a:lstStyle/>
          <a:p>
            <a:pPr marL="342900" indent="-342900">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More than half samples in CIFAR can be classified in the shallowest classifier.</a:t>
            </a:r>
            <a:endParaRPr lang="en-US" altLang="zh-CN" sz="2000" kern="0" dirty="0">
              <a:solidFill>
                <a:prstClr val="black"/>
              </a:solidFill>
              <a:latin typeface="Calibri" panose="020F0502020204030204" pitchFamily="34" charset="0"/>
              <a:ea typeface="宋体" panose="02010600030101010101" pitchFamily="2" charset="-122"/>
              <a:cs typeface="Calibri" panose="020F0502020204030204" pitchFamily="34" charset="0"/>
            </a:endParaRPr>
          </a:p>
        </p:txBody>
      </p:sp>
      <p:pic>
        <p:nvPicPr>
          <p:cNvPr id="264" name="图片 263">
            <a:extLst>
              <a:ext uri="{FF2B5EF4-FFF2-40B4-BE49-F238E27FC236}">
                <a16:creationId xmlns:a16="http://schemas.microsoft.com/office/drawing/2014/main" id="{B7E57DF9-2DF8-4457-99A9-B3C98AE6269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1570141" y="39241128"/>
            <a:ext cx="4706101" cy="3886200"/>
          </a:xfrm>
          <a:prstGeom prst="rect">
            <a:avLst/>
          </a:prstGeom>
        </p:spPr>
      </p:pic>
      <p:sp>
        <p:nvSpPr>
          <p:cNvPr id="266" name="矩形 265">
            <a:extLst>
              <a:ext uri="{FF2B5EF4-FFF2-40B4-BE49-F238E27FC236}">
                <a16:creationId xmlns:a16="http://schemas.microsoft.com/office/drawing/2014/main" id="{2B96B57C-CE94-4824-B3B6-4BD4635B2DF2}"/>
              </a:ext>
            </a:extLst>
          </p:cNvPr>
          <p:cNvSpPr/>
          <p:nvPr/>
        </p:nvSpPr>
        <p:spPr>
          <a:xfrm>
            <a:off x="26570852" y="41917203"/>
            <a:ext cx="5449883" cy="830997"/>
          </a:xfrm>
          <a:prstGeom prst="rect">
            <a:avLst/>
          </a:prstGeom>
        </p:spPr>
        <p:txBody>
          <a:bodyPr wrap="square">
            <a:spAutoFit/>
          </a:bodyPr>
          <a:lstStyle/>
          <a:p>
            <a:pPr marL="342900" indent="-342900">
              <a:buFont typeface="Wingdings" panose="05000000000000000000" pitchFamily="2" charset="2"/>
              <a:buChar char="u"/>
            </a:pPr>
            <a:r>
              <a:rPr lang="en-US" altLang="zh-CN" sz="2000" b="1" dirty="0">
                <a:solidFill>
                  <a:schemeClr val="tx2">
                    <a:lumMod val="60000"/>
                    <a:lumOff val="40000"/>
                  </a:schemeClr>
                </a:solidFill>
                <a:latin typeface="Calibri" panose="020F0502020204030204" pitchFamily="34" charset="0"/>
                <a:cs typeface="Calibri" panose="020F0502020204030204" pitchFamily="34" charset="0"/>
              </a:rPr>
              <a:t> </a:t>
            </a:r>
            <a:r>
              <a:rPr lang="en-US" altLang="zh-CN" sz="2400" kern="0" dirty="0">
                <a:solidFill>
                  <a:prstClr val="black"/>
                </a:solidFill>
                <a:latin typeface="Calibri" panose="020F0502020204030204" pitchFamily="34" charset="0"/>
                <a:ea typeface="宋体" panose="02010600030101010101" pitchFamily="2" charset="-122"/>
                <a:cs typeface="Calibri" panose="020F0502020204030204" pitchFamily="34" charset="0"/>
              </a:rPr>
              <a:t>In ImageNet, more samples have to be predicted in the last two classifiers</a:t>
            </a:r>
            <a:endParaRPr lang="en-US" altLang="zh-CN" sz="2000" kern="0" dirty="0">
              <a:solidFill>
                <a:prstClr val="black"/>
              </a:solidFill>
              <a:latin typeface="Calibri" panose="020F0502020204030204" pitchFamily="34" charset="0"/>
              <a:ea typeface="宋体" panose="02010600030101010101" pitchFamily="2" charset="-122"/>
              <a:cs typeface="Calibri" panose="020F0502020204030204" pitchFamily="34" charset="0"/>
            </a:endParaRPr>
          </a:p>
        </p:txBody>
      </p:sp>
      <p:sp>
        <p:nvSpPr>
          <p:cNvPr id="32" name="矩形 31">
            <a:extLst>
              <a:ext uri="{FF2B5EF4-FFF2-40B4-BE49-F238E27FC236}">
                <a16:creationId xmlns:a16="http://schemas.microsoft.com/office/drawing/2014/main" id="{D28D095B-4993-4427-90F0-0490220F2CE1}"/>
              </a:ext>
            </a:extLst>
          </p:cNvPr>
          <p:cNvSpPr/>
          <p:nvPr/>
        </p:nvSpPr>
        <p:spPr>
          <a:xfrm>
            <a:off x="2055963" y="26425300"/>
            <a:ext cx="7568492" cy="584775"/>
          </a:xfrm>
          <a:prstGeom prst="rect">
            <a:avLst/>
          </a:prstGeom>
        </p:spPr>
        <p:txBody>
          <a:bodyPr wrap="square">
            <a:spAutoFit/>
          </a:bodyPr>
          <a:lstStyle/>
          <a:p>
            <a:r>
              <a:rPr lang="zh-CN" altLang="en-US" sz="1600" i="1" dirty="0"/>
              <a:t>Xin Wang, Fisher Yu, Zi-Yi Dou, Trevor Darrell, and Joseph E Gonzalez. Skipnet: Learning dynamic routing in convolutional networks. In ECCV, pages 409–424, 2018.</a:t>
            </a:r>
          </a:p>
        </p:txBody>
      </p:sp>
      <p:sp>
        <p:nvSpPr>
          <p:cNvPr id="33" name="矩形 32">
            <a:extLst>
              <a:ext uri="{FF2B5EF4-FFF2-40B4-BE49-F238E27FC236}">
                <a16:creationId xmlns:a16="http://schemas.microsoft.com/office/drawing/2014/main" id="{8EC5C384-18D7-4EDA-98EB-2525FB2B44CD}"/>
              </a:ext>
            </a:extLst>
          </p:cNvPr>
          <p:cNvSpPr/>
          <p:nvPr/>
        </p:nvSpPr>
        <p:spPr>
          <a:xfrm>
            <a:off x="2465665" y="29529641"/>
            <a:ext cx="6502181" cy="584775"/>
          </a:xfrm>
          <a:prstGeom prst="rect">
            <a:avLst/>
          </a:prstGeom>
        </p:spPr>
        <p:txBody>
          <a:bodyPr wrap="square">
            <a:spAutoFit/>
          </a:bodyPr>
          <a:lstStyle/>
          <a:p>
            <a:r>
              <a:rPr lang="zh-CN" altLang="en-US" sz="1600" i="1" dirty="0"/>
              <a:t>Jiahui Yu, Linjie Yang, Ning Xu, Jianchao Yang, and Thomas Huang. Slimmable neural networks. In321 ICLR, 2019</a:t>
            </a:r>
          </a:p>
        </p:txBody>
      </p:sp>
      <p:sp>
        <p:nvSpPr>
          <p:cNvPr id="34" name="矩形 33">
            <a:extLst>
              <a:ext uri="{FF2B5EF4-FFF2-40B4-BE49-F238E27FC236}">
                <a16:creationId xmlns:a16="http://schemas.microsoft.com/office/drawing/2014/main" id="{B0CE4546-C45A-45FB-A9E4-7FBC3D8CFDA3}"/>
              </a:ext>
            </a:extLst>
          </p:cNvPr>
          <p:cNvSpPr/>
          <p:nvPr/>
        </p:nvSpPr>
        <p:spPr>
          <a:xfrm>
            <a:off x="1450569" y="32291751"/>
            <a:ext cx="8414746" cy="584775"/>
          </a:xfrm>
          <a:prstGeom prst="rect">
            <a:avLst/>
          </a:prstGeom>
        </p:spPr>
        <p:txBody>
          <a:bodyPr wrap="square">
            <a:spAutoFit/>
          </a:bodyPr>
          <a:lstStyle/>
          <a:p>
            <a:r>
              <a:rPr lang="zh-CN" altLang="en-US" sz="1600" i="1" dirty="0"/>
              <a:t>Gao Huang, Danlu Chen, Tianhong Li, Felix Wu, Laurens van der Maaten, and Kilian Q Weinberger.283 Multi-scale dense networks for resource efﬁcient image classiﬁcation. In </a:t>
            </a:r>
            <a:r>
              <a:rPr lang="en-US" altLang="zh-CN" sz="1600" i="1" dirty="0"/>
              <a:t>ICLR</a:t>
            </a:r>
            <a:r>
              <a:rPr lang="zh-CN" altLang="en-US" sz="1600" i="1" dirty="0"/>
              <a:t>, 2017.</a:t>
            </a:r>
          </a:p>
        </p:txBody>
      </p:sp>
    </p:spTree>
    <p:extLst>
      <p:ext uri="{BB962C8B-B14F-4D97-AF65-F5344CB8AC3E}">
        <p14:creationId xmlns:p14="http://schemas.microsoft.com/office/powerpoint/2010/main" val="826704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3533</TotalTime>
  <Words>955</Words>
  <Application>Microsoft Office PowerPoint</Application>
  <PresentationFormat>自定义</PresentationFormat>
  <Paragraphs>50</Paragraphs>
  <Slides>1</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vt:i4>
      </vt:variant>
    </vt:vector>
  </HeadingPairs>
  <TitlesOfParts>
    <vt:vector size="6" baseType="lpstr">
      <vt:lpstr>宋体</vt:lpstr>
      <vt:lpstr>Arial</vt:lpstr>
      <vt:lpstr>Calibri</vt:lpstr>
      <vt:lpstr>Wingdings</vt:lpstr>
      <vt:lpstr>Office Theme</vt:lpstr>
      <vt:lpstr>PowerPoint 演示文稿</vt:lpstr>
    </vt:vector>
  </TitlesOfParts>
  <Company>NC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Bongmook Lee</dc:creator>
  <cp:lastModifiedBy>linfeng zhang</cp:lastModifiedBy>
  <cp:revision>272</cp:revision>
  <dcterms:created xsi:type="dcterms:W3CDTF">2012-11-06T23:42:03Z</dcterms:created>
  <dcterms:modified xsi:type="dcterms:W3CDTF">2019-05-24T11:38:05Z</dcterms:modified>
</cp:coreProperties>
</file>